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2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1" r:id="rId3"/>
    <p:sldId id="259" r:id="rId4"/>
    <p:sldId id="266" r:id="rId5"/>
    <p:sldId id="267" r:id="rId6"/>
    <p:sldId id="273" r:id="rId7"/>
    <p:sldId id="270" r:id="rId8"/>
    <p:sldId id="268" r:id="rId9"/>
    <p:sldId id="271" r:id="rId10"/>
    <p:sldId id="275" r:id="rId11"/>
    <p:sldId id="272" r:id="rId12"/>
    <p:sldId id="269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64" r:id="rId21"/>
    <p:sldId id="282" r:id="rId22"/>
  </p:sldIdLst>
  <p:sldSz cx="12192000" cy="6858000"/>
  <p:notesSz cx="6858000" cy="9144000"/>
  <p:embeddedFontLst>
    <p:embeddedFont>
      <p:font typeface="HarmonyOS Sans SC" panose="02010600030101010101" charset="-122"/>
      <p:regular r:id="rId25"/>
    </p:embeddedFont>
    <p:embeddedFont>
      <p:font typeface="HarmonyOS Sans SC Black" panose="02010600030101010101" charset="-122"/>
      <p:bold r:id="rId26"/>
    </p:embeddedFont>
    <p:embeddedFont>
      <p:font typeface="HarmonyOS Sans SC Medium" panose="02010600030101010101" charset="-122"/>
      <p:regular r:id="rId27"/>
    </p:embeddedFont>
    <p:embeddedFont>
      <p:font typeface="Franklin Gothic Medium" panose="020B0603020102020204" pitchFamily="34" charset="0"/>
      <p:regular r:id="rId28"/>
      <p:italic r:id="rId29"/>
    </p:embeddedFont>
    <p:embeddedFont>
      <p:font typeface="方正姚体" panose="02010601030101010101" pitchFamily="2" charset="-122"/>
      <p:regular r:id="rId30"/>
    </p:embeddedFont>
    <p:embeddedFont>
      <p:font typeface="华文行楷" panose="02010800040101010101" pitchFamily="2" charset="-122"/>
      <p:regular r:id="rId31"/>
    </p:embeddedFont>
    <p:embeddedFont>
      <p:font typeface="微软雅黑" panose="020B0503020204020204" pitchFamily="34" charset="-122"/>
      <p:regular r:id="rId32"/>
      <p:bold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Y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E78"/>
    <a:srgbClr val="007A49"/>
    <a:srgbClr val="E5F1EC"/>
    <a:srgbClr val="7FBCA3"/>
    <a:srgbClr val="66AF91"/>
    <a:srgbClr val="33946D"/>
    <a:srgbClr val="1A875B"/>
    <a:srgbClr val="D39FBC"/>
    <a:srgbClr val="B2D7C8"/>
    <a:srgbClr val="003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2598" y="102"/>
      </p:cViewPr>
      <p:guideLst>
        <p:guide orient="horz" pos="201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2025/6/18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tags" Target="../tags/tag66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tags" Target="../tags/tag65.xml"/><Relationship Id="rId16" Type="http://schemas.openxmlformats.org/officeDocument/2006/relationships/image" Target="../media/image12.png"/><Relationship Id="rId1" Type="http://schemas.openxmlformats.org/officeDocument/2006/relationships/tags" Target="../tags/tag64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2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17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37.png"/><Relationship Id="rId5" Type="http://schemas.openxmlformats.org/officeDocument/2006/relationships/tags" Target="../tags/tag82.xml"/><Relationship Id="rId10" Type="http://schemas.openxmlformats.org/officeDocument/2006/relationships/image" Target="../media/image36.png"/><Relationship Id="rId4" Type="http://schemas.openxmlformats.org/officeDocument/2006/relationships/tags" Target="../tags/tag81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39.pn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5" Type="http://schemas.openxmlformats.org/officeDocument/2006/relationships/tags" Target="../tags/tag90.xml"/><Relationship Id="rId15" Type="http://schemas.openxmlformats.org/officeDocument/2006/relationships/image" Target="../media/image12.png"/><Relationship Id="rId10" Type="http://schemas.openxmlformats.org/officeDocument/2006/relationships/tags" Target="../tags/tag95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 amt="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/>
          <p:nvPr/>
        </p:nvPicPr>
        <p:blipFill>
          <a:blip r:embed="rId6">
            <a:alphaModFix amt="40000"/>
          </a:blip>
          <a:srcRect/>
          <a:stretch>
            <a:fillRect/>
          </a:stretch>
        </p:blipFill>
        <p:spPr>
          <a:xfrm>
            <a:off x="9281795" y="1758950"/>
            <a:ext cx="2910205" cy="3627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方二筒1" descr="免费 海上船 素材图片"/>
          <p:cNvPicPr>
            <a:picLocks noChangeAspect="1" noChangeArrowheads="1"/>
          </p:cNvPicPr>
          <p:nvPr/>
        </p:nvPicPr>
        <p:blipFill>
          <a:blip r:embed="rId7">
            <a:alphaModFix amt="20000"/>
          </a:blip>
          <a:srcRect/>
          <a:stretch>
            <a:fillRect/>
          </a:stretch>
        </p:blipFill>
        <p:spPr bwMode="auto">
          <a:xfrm>
            <a:off x="0" y="0"/>
            <a:ext cx="12192000" cy="6884670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 descr="图片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0" y="1452245"/>
            <a:ext cx="4735830" cy="1713230"/>
          </a:xfrm>
          <a:prstGeom prst="rect">
            <a:avLst/>
          </a:prstGeom>
        </p:spPr>
      </p:pic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0530" y="491490"/>
            <a:ext cx="5285105" cy="1774190"/>
          </a:xfrm>
          <a:prstGeom prst="rect">
            <a:avLst/>
          </a:prstGeom>
        </p:spPr>
      </p:pic>
      <p:pic>
        <p:nvPicPr>
          <p:cNvPr id="14" name="Sonder7"/>
          <p:cNvPicPr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0" y="3596640"/>
            <a:ext cx="12192000" cy="3279775"/>
          </a:xfrm>
          <a:custGeom>
            <a:avLst/>
            <a:gdLst>
              <a:gd name="connsiteX0" fmla="*/ 0 w 12192000"/>
              <a:gd name="connsiteY0" fmla="*/ 0 h 4582490"/>
              <a:gd name="connsiteX1" fmla="*/ 12192000 w 12192000"/>
              <a:gd name="connsiteY1" fmla="*/ 0 h 4582490"/>
              <a:gd name="connsiteX2" fmla="*/ 12192000 w 12192000"/>
              <a:gd name="connsiteY2" fmla="*/ 4582490 h 4582490"/>
              <a:gd name="connsiteX3" fmla="*/ 0 w 12192000"/>
              <a:gd name="connsiteY3" fmla="*/ 4582490 h 458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582490">
                <a:moveTo>
                  <a:pt x="0" y="0"/>
                </a:moveTo>
                <a:lnTo>
                  <a:pt x="12192000" y="0"/>
                </a:lnTo>
                <a:lnTo>
                  <a:pt x="12192000" y="4582490"/>
                </a:lnTo>
                <a:lnTo>
                  <a:pt x="0" y="4582490"/>
                </a:lnTo>
                <a:close/>
              </a:path>
            </a:pathLst>
          </a:custGeom>
        </p:spPr>
      </p:pic>
      <p:sp>
        <p:nvSpPr>
          <p:cNvPr id="7" name="文本框 6"/>
          <p:cNvSpPr txBox="1"/>
          <p:nvPr/>
        </p:nvSpPr>
        <p:spPr>
          <a:xfrm>
            <a:off x="844550" y="2891155"/>
            <a:ext cx="105029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>
                <a:gradFill>
                  <a:gsLst>
                    <a:gs pos="0">
                      <a:srgbClr val="A53E78"/>
                    </a:gs>
                    <a:gs pos="100000">
                      <a:srgbClr val="007A49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chemeClr val="tx1">
                      <a:lumMod val="85000"/>
                      <a:lumOff val="15000"/>
                      <a:alpha val="36000"/>
                    </a:schemeClr>
                  </a:outerShdw>
                </a:effectLst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全力推进</a:t>
            </a:r>
            <a:r>
              <a:rPr lang="en-US" altLang="zh-CN" sz="4400">
                <a:gradFill>
                  <a:gsLst>
                    <a:gs pos="0">
                      <a:srgbClr val="A53E78"/>
                    </a:gs>
                    <a:gs pos="100000">
                      <a:srgbClr val="007A49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chemeClr val="tx1">
                      <a:lumMod val="85000"/>
                      <a:lumOff val="15000"/>
                      <a:alpha val="36000"/>
                    </a:schemeClr>
                  </a:outerShdw>
                </a:effectLst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“</a:t>
            </a:r>
            <a:r>
              <a:rPr lang="zh-CN" altLang="en-US" sz="4400">
                <a:gradFill>
                  <a:gsLst>
                    <a:gs pos="0">
                      <a:srgbClr val="A53E78"/>
                    </a:gs>
                    <a:gs pos="100000">
                      <a:srgbClr val="007A49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chemeClr val="tx1">
                      <a:lumMod val="85000"/>
                      <a:lumOff val="15000"/>
                      <a:alpha val="36000"/>
                    </a:schemeClr>
                  </a:outerShdw>
                </a:effectLst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双一流</a:t>
            </a:r>
            <a:r>
              <a:rPr lang="en-US" altLang="zh-CN" sz="4400">
                <a:gradFill>
                  <a:gsLst>
                    <a:gs pos="0">
                      <a:srgbClr val="A53E78"/>
                    </a:gs>
                    <a:gs pos="100000">
                      <a:srgbClr val="007A49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chemeClr val="tx1">
                      <a:lumMod val="85000"/>
                      <a:lumOff val="15000"/>
                      <a:alpha val="36000"/>
                    </a:schemeClr>
                  </a:outerShdw>
                </a:effectLst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”</a:t>
            </a:r>
            <a:r>
              <a:rPr lang="zh-CN" altLang="en-US" sz="4400">
                <a:gradFill>
                  <a:gsLst>
                    <a:gs pos="0">
                      <a:srgbClr val="A53E78"/>
                    </a:gs>
                    <a:gs pos="100000">
                      <a:srgbClr val="007A49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chemeClr val="tx1">
                      <a:lumMod val="85000"/>
                      <a:lumOff val="15000"/>
                      <a:alpha val="36000"/>
                    </a:schemeClr>
                  </a:outerShdw>
                </a:effectLst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建设</a:t>
            </a:r>
          </a:p>
        </p:txBody>
      </p:sp>
      <p:pic>
        <p:nvPicPr>
          <p:cNvPr id="88" name="方二筒14" descr="粉色的花&#10;&#10;描述已自动生成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616796" flipH="1">
            <a:off x="9430385" y="96520"/>
            <a:ext cx="3326130" cy="1887220"/>
          </a:xfrm>
          <a:custGeom>
            <a:avLst/>
            <a:gdLst>
              <a:gd name="connsiteX0" fmla="*/ 5441402 w 5441402"/>
              <a:gd name="connsiteY0" fmla="*/ 1642890 h 3627602"/>
              <a:gd name="connsiteX1" fmla="*/ 2209607 w 5441402"/>
              <a:gd name="connsiteY1" fmla="*/ 0 h 3627602"/>
              <a:gd name="connsiteX2" fmla="*/ 1253875 w 5441402"/>
              <a:gd name="connsiteY2" fmla="*/ 0 h 3627602"/>
              <a:gd name="connsiteX3" fmla="*/ 0 w 5441402"/>
              <a:gd name="connsiteY3" fmla="*/ 2466550 h 3627602"/>
              <a:gd name="connsiteX4" fmla="*/ 0 w 5441402"/>
              <a:gd name="connsiteY4" fmla="*/ 3627602 h 3627602"/>
              <a:gd name="connsiteX5" fmla="*/ 5441402 w 5441402"/>
              <a:gd name="connsiteY5" fmla="*/ 3627602 h 362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1402" h="3627602">
                <a:moveTo>
                  <a:pt x="5441402" y="1642890"/>
                </a:moveTo>
                <a:lnTo>
                  <a:pt x="2209607" y="0"/>
                </a:lnTo>
                <a:lnTo>
                  <a:pt x="1253875" y="0"/>
                </a:lnTo>
                <a:lnTo>
                  <a:pt x="0" y="2466550"/>
                </a:lnTo>
                <a:lnTo>
                  <a:pt x="0" y="3627602"/>
                </a:lnTo>
                <a:lnTo>
                  <a:pt x="5441402" y="3627602"/>
                </a:lnTo>
                <a:close/>
              </a:path>
            </a:pathLst>
          </a:custGeom>
        </p:spPr>
      </p:pic>
      <p:pic>
        <p:nvPicPr>
          <p:cNvPr id="10" name="PA-图片 17" descr="图层 3 拷贝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121285" y="1093470"/>
            <a:ext cx="1580515" cy="716280"/>
          </a:xfrm>
          <a:prstGeom prst="rect">
            <a:avLst/>
          </a:prstGeom>
        </p:spPr>
      </p:pic>
      <p:pic>
        <p:nvPicPr>
          <p:cNvPr id="15" name="PA-图片 14" descr="祥云 拷贝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21285" y="670560"/>
            <a:ext cx="2684928" cy="288036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299970" y="2376805"/>
            <a:ext cx="2973070" cy="460375"/>
            <a:chOff x="2027" y="4465"/>
            <a:chExt cx="4682" cy="725"/>
          </a:xfrm>
        </p:grpSpPr>
        <p:sp>
          <p:nvSpPr>
            <p:cNvPr id="32" name="Sonder15"/>
            <p:cNvSpPr txBox="1"/>
            <p:nvPr/>
          </p:nvSpPr>
          <p:spPr>
            <a:xfrm>
              <a:off x="2027" y="4465"/>
              <a:ext cx="468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400" b="0" i="0">
                  <a:solidFill>
                    <a:srgbClr val="333333"/>
                  </a:solidFill>
                  <a:effectLst/>
                  <a:latin typeface="+mn-ea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A49"/>
                  </a:solidFill>
                  <a:effectLst/>
                  <a:uLnTx/>
                  <a:uFillTx/>
                  <a:latin typeface="HarmonyOS Sans SC Medium" panose="00000600000000000000" charset="-122"/>
                  <a:ea typeface="HarmonyOS Sans SC Medium" panose="00000600000000000000" charset="-122"/>
                  <a:cs typeface="HarmonyOS Sans SC Medium" panose="00000600000000000000" charset="-122"/>
                </a:rPr>
                <a:t>2025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A49"/>
                  </a:solidFill>
                  <a:effectLst/>
                  <a:uLnTx/>
                  <a:uFillTx/>
                  <a:latin typeface="HarmonyOS Sans SC Medium" panose="00000600000000000000" charset="-122"/>
                  <a:ea typeface="HarmonyOS Sans SC Medium" panose="00000600000000000000" charset="-122"/>
                  <a:cs typeface="HarmonyOS Sans SC Medium" panose="00000600000000000000" charset="-122"/>
                </a:rPr>
                <a:t>年度工作汇报</a:t>
              </a:r>
            </a:p>
          </p:txBody>
        </p:sp>
        <p:cxnSp>
          <p:nvCxnSpPr>
            <p:cNvPr id="56" name="Sonder17"/>
            <p:cNvCxnSpPr/>
            <p:nvPr/>
          </p:nvCxnSpPr>
          <p:spPr>
            <a:xfrm>
              <a:off x="2944" y="5080"/>
              <a:ext cx="3636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E5F1EC"/>
                  </a:gs>
                  <a:gs pos="100000">
                    <a:srgbClr val="007A49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图片 30"/>
          <p:cNvPicPr/>
          <p:nvPr/>
        </p:nvPicPr>
        <p:blipFill>
          <a:blip r:embed="rId14">
            <a:alphaModFix amt="40000"/>
          </a:blip>
          <a:srcRect/>
          <a:stretch>
            <a:fillRect/>
          </a:stretch>
        </p:blipFill>
        <p:spPr>
          <a:xfrm>
            <a:off x="172085" y="3429000"/>
            <a:ext cx="2607945" cy="2124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任意形状 12"/>
          <p:cNvSpPr/>
          <p:nvPr/>
        </p:nvSpPr>
        <p:spPr>
          <a:xfrm>
            <a:off x="0" y="649136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89445" y="1320165"/>
            <a:ext cx="2922905" cy="4387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14" y="10033"/>
            <a:ext cx="2313618" cy="6482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onder5"/>
          <p:cNvCxnSpPr/>
          <p:nvPr/>
        </p:nvCxnSpPr>
        <p:spPr>
          <a:xfrm>
            <a:off x="516255" y="948690"/>
            <a:ext cx="11289665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103217" y="5225684"/>
            <a:ext cx="9985566" cy="64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站在学校快速发展的关键节点，全体华农人将同心协力推进制度创新，深化协同合作，共同将学科专业建设的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“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规划图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”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转化为高质量发展的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“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实景图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”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，为早日建设农业特色世界一流大学奠定更加坚实的基础。</a:t>
            </a:r>
          </a:p>
        </p:txBody>
      </p:sp>
      <p:sp>
        <p:nvSpPr>
          <p:cNvPr id="3" name="矩形 2"/>
          <p:cNvSpPr/>
          <p:nvPr/>
        </p:nvSpPr>
        <p:spPr>
          <a:xfrm>
            <a:off x="710565" y="1804035"/>
            <a:ext cx="2628265" cy="3047365"/>
          </a:xfrm>
          <a:prstGeom prst="rect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67735" y="1804035"/>
            <a:ext cx="2628265" cy="3047365"/>
          </a:xfrm>
          <a:prstGeom prst="rect">
            <a:avLst/>
          </a:prstGeom>
          <a:blipFill rotWithShape="1">
            <a:blip r:embed="rId4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24270" y="1804035"/>
            <a:ext cx="5256530" cy="3047365"/>
          </a:xfrm>
          <a:prstGeom prst="rect">
            <a:avLst/>
          </a:prstGeom>
          <a:gradFill>
            <a:gsLst>
              <a:gs pos="0">
                <a:srgbClr val="33946D"/>
              </a:gs>
              <a:gs pos="0">
                <a:srgbClr val="007A49">
                  <a:alpha val="91000"/>
                </a:srgbClr>
              </a:gs>
              <a:gs pos="100000">
                <a:srgbClr val="007A4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57E78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66865" y="2119630"/>
            <a:ext cx="181864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  <a:sym typeface="+mn-lt"/>
              </a:rPr>
              <a:t>请输入标题</a:t>
            </a: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6767195" y="2693670"/>
            <a:ext cx="4321810" cy="184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一是提高站位，充分认识推进</a:t>
            </a:r>
            <a:r>
              <a:rPr lang="en-US" altLang="zh-CN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学院</a:t>
            </a:r>
            <a:r>
              <a:rPr lang="en-US" altLang="zh-CN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-</a:t>
            </a:r>
            <a:r>
              <a:rPr lang="zh-CN" altLang="en-US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学科</a:t>
            </a:r>
            <a:r>
              <a:rPr lang="en-US" altLang="zh-CN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-</a:t>
            </a:r>
            <a:r>
              <a:rPr lang="zh-CN" altLang="en-US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学位点</a:t>
            </a:r>
            <a:r>
              <a:rPr lang="en-US" altLang="zh-CN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-</a:t>
            </a:r>
            <a:r>
              <a:rPr lang="zh-CN" altLang="en-US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专业</a:t>
            </a:r>
            <a:r>
              <a:rPr lang="en-US" altLang="zh-CN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一体化建设的必要性和紧迫性。二是真抓实干，科学制定一体化建设规划，结合</a:t>
            </a:r>
            <a:r>
              <a:rPr lang="en-US" altLang="zh-CN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十五五</a:t>
            </a:r>
            <a:r>
              <a:rPr lang="en-US" altLang="zh-CN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规划谋篇布局。三是多方协同、全员参与，高质量完成一体化建设工作任务。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8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汉仪许静行楷W" panose="00020600040101010101" charset="-122"/>
              </a:rPr>
              <a:t>研究内容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两张图片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5" grpId="0" animBg="1"/>
      <p:bldP spid="6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onder5"/>
          <p:cNvCxnSpPr/>
          <p:nvPr/>
        </p:nvCxnSpPr>
        <p:spPr>
          <a:xfrm>
            <a:off x="516255" y="948690"/>
            <a:ext cx="11289665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08355" y="1574165"/>
            <a:ext cx="10574020" cy="4563745"/>
          </a:xfrm>
          <a:prstGeom prst="rect">
            <a:avLst/>
          </a:prstGeom>
          <a:noFill/>
          <a:ln w="41275">
            <a:gradFill>
              <a:gsLst>
                <a:gs pos="100000">
                  <a:srgbClr val="B2D7C8">
                    <a:alpha val="0"/>
                  </a:srgbClr>
                </a:gs>
                <a:gs pos="19000">
                  <a:srgbClr val="007A49"/>
                </a:gs>
              </a:gsLst>
              <a:lin ang="108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09485" y="1904365"/>
            <a:ext cx="183832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  <a:sym typeface="+mn-lt"/>
              </a:rPr>
              <a:t>请输入标题</a:t>
            </a: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7397750" y="3320415"/>
            <a:ext cx="3735705" cy="258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 Medium" panose="00000600000000000000" charset="-122"/>
                <a:sym typeface="+mn-ea"/>
              </a:rPr>
              <a:t>要清醒认识到，推进一体化建设是落实教育、科技、人才一体化发展的重要行动，是高等教育高质量发展的必然要求，是学校建设农业特色世界一流大学、实现高质量内涵式发展的重要举措。要重点突出顶层设计与机制创新、学科专业内涵建设、跨学院跨学科协同共建三个关键环节。</a:t>
            </a:r>
            <a:endParaRPr lang="zh-CN" altLang="en-US" sz="1600" dirty="0">
              <a:solidFill>
                <a:srgbClr val="003E20"/>
              </a:solidFill>
              <a:latin typeface="HarmonyOS Sans SC" panose="00000500000000000000" charset="-122"/>
              <a:ea typeface="HarmonyOS Sans SC" panose="00000500000000000000" charset="-122"/>
              <a:cs typeface="HarmonyOS Sans SC Medium" panose="00000600000000000000" charset="-122"/>
              <a:sym typeface="+mn-ea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7397750" y="2595245"/>
            <a:ext cx="3735070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/>
            <a:r>
              <a:rPr lang="zh-CN" b="1">
                <a:solidFill>
                  <a:srgbClr val="007A49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 Black" panose="00000A00000000000000" charset="-122"/>
                <a:sym typeface="+mn-ea"/>
              </a:rPr>
              <a:t>请输入总结性的一句话，</a:t>
            </a:r>
            <a:endParaRPr lang="zh-CN" b="1">
              <a:solidFill>
                <a:srgbClr val="007A49"/>
              </a:solidFill>
              <a:latin typeface="HarmonyOS Sans SC" panose="00000500000000000000" charset="-122"/>
              <a:ea typeface="HarmonyOS Sans SC" panose="00000500000000000000" charset="-122"/>
              <a:cs typeface="HarmonyOS Sans SC Black" panose="00000A00000000000000" charset="-122"/>
            </a:endParaRPr>
          </a:p>
          <a:p>
            <a:pPr algn="just"/>
            <a:r>
              <a:rPr lang="zh-CN" b="1">
                <a:solidFill>
                  <a:srgbClr val="007A49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 Black" panose="00000A00000000000000" charset="-122"/>
                <a:sym typeface="+mn-ea"/>
              </a:rPr>
              <a:t>文字过多可进行自动换行或重新排列</a:t>
            </a:r>
            <a:endParaRPr lang="zh-CN" altLang="en-US" b="1" dirty="0">
              <a:solidFill>
                <a:srgbClr val="007A49"/>
              </a:solidFill>
              <a:latin typeface="HarmonyOS Sans SC" panose="00000500000000000000" charset="-122"/>
              <a:ea typeface="HarmonyOS Sans SC" panose="00000500000000000000" charset="-122"/>
              <a:cs typeface="HarmonyOS Sans SC Black" panose="00000A00000000000000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8990" y="1904365"/>
            <a:ext cx="2963545" cy="1874520"/>
          </a:xfrm>
          <a:prstGeom prst="rect">
            <a:avLst/>
          </a:prstGeom>
        </p:spPr>
      </p:pic>
      <p:pic>
        <p:nvPicPr>
          <p:cNvPr id="24" name="图片 23"/>
          <p:cNvPicPr/>
          <p:nvPr/>
        </p:nvPicPr>
        <p:blipFill>
          <a:blip r:embed="rId4"/>
          <a:stretch>
            <a:fillRect/>
          </a:stretch>
        </p:blipFill>
        <p:spPr>
          <a:xfrm>
            <a:off x="808355" y="3925570"/>
            <a:ext cx="2963545" cy="188023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190" y="1904365"/>
            <a:ext cx="2962910" cy="188023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555" y="3937000"/>
            <a:ext cx="2963545" cy="18688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3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研究内容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四张图片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 dir="in"/>
      </p:transition>
    </mc:Choice>
    <mc:Fallback xmlns="">
      <p:transition spd="slow" advTm="3000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60000"/>
            <a:lum bright="-24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16200000">
            <a:off x="3014980" y="-2319020"/>
            <a:ext cx="6858635" cy="11498580"/>
          </a:xfrm>
          <a:prstGeom prst="rect">
            <a:avLst/>
          </a:prstGeom>
          <a:gradFill>
            <a:gsLst>
              <a:gs pos="14000">
                <a:schemeClr val="tx2">
                  <a:lumMod val="75000"/>
                  <a:lumOff val="25000"/>
                  <a:alpha val="0"/>
                </a:schemeClr>
              </a:gs>
              <a:gs pos="87000">
                <a:srgbClr val="007A4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696595" y="0"/>
            <a:ext cx="245110" cy="1156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文本框 7"/>
          <p:cNvSpPr txBox="1"/>
          <p:nvPr/>
        </p:nvSpPr>
        <p:spPr>
          <a:xfrm>
            <a:off x="3590290" y="5325745"/>
            <a:ext cx="7707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立足学科特点，实事求是、分类施策、精准发力，形成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“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农科更强、工科更精、文科更特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”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的学科发展新格局。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865235" y="661670"/>
            <a:ext cx="2710180" cy="315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dirty="0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HarmonyOS Sans SC" panose="00000500000000000000" charset="-122"/>
              </a:rPr>
              <a:t>03</a:t>
            </a:r>
          </a:p>
        </p:txBody>
      </p:sp>
      <p:sp>
        <p:nvSpPr>
          <p:cNvPr id="10" name="TextBox 28"/>
          <p:cNvSpPr txBox="1"/>
          <p:nvPr/>
        </p:nvSpPr>
        <p:spPr>
          <a:xfrm>
            <a:off x="8865235" y="3815080"/>
            <a:ext cx="2566035" cy="7683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rgbClr val="E5F1EC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  <a:sym typeface="+mn-ea"/>
              </a:rPr>
              <a:t>研究思路</a:t>
            </a:r>
          </a:p>
        </p:txBody>
      </p:sp>
      <p:sp>
        <p:nvSpPr>
          <p:cNvPr id="3" name="TextBox 40"/>
          <p:cNvSpPr txBox="1"/>
          <p:nvPr/>
        </p:nvSpPr>
        <p:spPr>
          <a:xfrm rot="16200000">
            <a:off x="-1266190" y="3117850"/>
            <a:ext cx="4169410" cy="2463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l"/>
            <a:r>
              <a:rPr lang="en-US" altLang="zh-CN" sz="1200" b="1" spc="300">
                <a:solidFill>
                  <a:srgbClr val="E5F1EC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South China Agricultural University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523" y="222635"/>
            <a:ext cx="681502" cy="678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8" grpId="0"/>
      <p:bldP spid="9" grpId="0"/>
      <p:bldP spid="1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15701684052966_.pi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6255" y="1152525"/>
            <a:ext cx="4493260" cy="5704840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3" name="组合 2"/>
          <p:cNvGrpSpPr/>
          <p:nvPr/>
        </p:nvGrpSpPr>
        <p:grpSpPr>
          <a:xfrm>
            <a:off x="3355975" y="1857375"/>
            <a:ext cx="2010410" cy="81280"/>
            <a:chOff x="5285" y="2925"/>
            <a:chExt cx="3166" cy="128"/>
          </a:xfrm>
        </p:grpSpPr>
        <p:sp>
          <p:nvSpPr>
            <p:cNvPr id="14" name="Rectangle 13"/>
            <p:cNvSpPr/>
            <p:nvPr/>
          </p:nvSpPr>
          <p:spPr>
            <a:xfrm>
              <a:off x="5285" y="2925"/>
              <a:ext cx="2605" cy="129"/>
            </a:xfrm>
            <a:prstGeom prst="rect">
              <a:avLst/>
            </a:prstGeom>
            <a:solidFill>
              <a:srgbClr val="007A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4"/>
            <p:cNvSpPr/>
            <p:nvPr/>
          </p:nvSpPr>
          <p:spPr>
            <a:xfrm>
              <a:off x="7889" y="2925"/>
              <a:ext cx="563" cy="129"/>
            </a:xfrm>
            <a:prstGeom prst="rect">
              <a:avLst/>
            </a:prstGeom>
            <a:solidFill>
              <a:srgbClr val="A53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onder5"/>
          <p:cNvCxnSpPr/>
          <p:nvPr/>
        </p:nvCxnSpPr>
        <p:spPr>
          <a:xfrm>
            <a:off x="516255" y="948690"/>
            <a:ext cx="11289665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1756410" y="4053205"/>
            <a:ext cx="10435590" cy="2101215"/>
          </a:xfrm>
          <a:prstGeom prst="rect">
            <a:avLst/>
          </a:prstGeom>
          <a:solidFill>
            <a:srgbClr val="007A4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2202815" y="4443095"/>
            <a:ext cx="2407920" cy="1410970"/>
            <a:chOff x="3479" y="6997"/>
            <a:chExt cx="3792" cy="2222"/>
          </a:xfrm>
        </p:grpSpPr>
        <p:sp>
          <p:nvSpPr>
            <p:cNvPr id="37" name="1"/>
            <p:cNvSpPr txBox="1">
              <a:spLocks noChangeArrowheads="1"/>
            </p:cNvSpPr>
            <p:nvPr/>
          </p:nvSpPr>
          <p:spPr bwMode="auto">
            <a:xfrm flipH="1">
              <a:off x="3479" y="6997"/>
              <a:ext cx="2284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>
                  <a:solidFill>
                    <a:schemeClr val="bg1"/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  <a:sym typeface="+mn-lt"/>
                </a:rPr>
                <a:t>请输入副标题</a:t>
              </a:r>
            </a:p>
          </p:txBody>
        </p:sp>
        <p:sp>
          <p:nvSpPr>
            <p:cNvPr id="38" name="1"/>
            <p:cNvSpPr txBox="1">
              <a:spLocks noChangeArrowheads="1"/>
            </p:cNvSpPr>
            <p:nvPr/>
          </p:nvSpPr>
          <p:spPr bwMode="auto">
            <a:xfrm flipH="1">
              <a:off x="3479" y="7693"/>
              <a:ext cx="3792" cy="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HarmonyOS Sans SC" panose="00000500000000000000" charset="-122"/>
                  <a:sym typeface="+mn-lt"/>
                </a:rPr>
                <a:t>一是提高站位，充分认识推进“学院-学科-学位点-专业”一体化建设的必要性和紧迫性。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848985" y="4443095"/>
            <a:ext cx="2320925" cy="1419225"/>
            <a:chOff x="8947" y="6984"/>
            <a:chExt cx="3655" cy="2235"/>
          </a:xfrm>
        </p:grpSpPr>
        <p:sp>
          <p:nvSpPr>
            <p:cNvPr id="40" name="1"/>
            <p:cNvSpPr txBox="1">
              <a:spLocks noChangeArrowheads="1"/>
            </p:cNvSpPr>
            <p:nvPr/>
          </p:nvSpPr>
          <p:spPr bwMode="auto">
            <a:xfrm flipH="1">
              <a:off x="8947" y="6984"/>
              <a:ext cx="2363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>
                  <a:solidFill>
                    <a:schemeClr val="bg1"/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  <a:sym typeface="+mn-lt"/>
                </a:rPr>
                <a:t>请输入副标题</a:t>
              </a:r>
              <a:endParaRPr lang="zh-CN" altLang="en-US" sz="1600" b="1" dirty="0">
                <a:solidFill>
                  <a:schemeClr val="bg1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  <a:sym typeface="+mn-lt"/>
              </a:endParaRPr>
            </a:p>
          </p:txBody>
        </p:sp>
        <p:sp>
          <p:nvSpPr>
            <p:cNvPr id="41" name="1"/>
            <p:cNvSpPr txBox="1">
              <a:spLocks noChangeArrowheads="1"/>
            </p:cNvSpPr>
            <p:nvPr/>
          </p:nvSpPr>
          <p:spPr bwMode="auto">
            <a:xfrm flipH="1">
              <a:off x="8947" y="7693"/>
              <a:ext cx="3655" cy="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HarmonyOS Sans SC" panose="00000500000000000000" charset="-122"/>
                  <a:sym typeface="+mn-lt"/>
                </a:rPr>
                <a:t>二是真抓实干，科学制定一体化建设规划，结合“十五五”规划谋篇布局。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401810" y="4443095"/>
            <a:ext cx="2376170" cy="1419225"/>
            <a:chOff x="14268" y="6984"/>
            <a:chExt cx="3742" cy="2235"/>
          </a:xfrm>
        </p:grpSpPr>
        <p:sp>
          <p:nvSpPr>
            <p:cNvPr id="42" name="1"/>
            <p:cNvSpPr txBox="1">
              <a:spLocks noChangeArrowheads="1"/>
            </p:cNvSpPr>
            <p:nvPr/>
          </p:nvSpPr>
          <p:spPr bwMode="auto">
            <a:xfrm flipH="1">
              <a:off x="14268" y="6984"/>
              <a:ext cx="2352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b="1" dirty="0">
                  <a:solidFill>
                    <a:schemeClr val="bg1"/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  <a:sym typeface="+mn-lt"/>
                </a:rPr>
                <a:t>请输入副标题</a:t>
              </a:r>
              <a:endParaRPr lang="zh-CN" altLang="en-US" sz="1600" b="1" dirty="0">
                <a:solidFill>
                  <a:schemeClr val="bg1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  <a:sym typeface="+mn-lt"/>
              </a:endParaRPr>
            </a:p>
          </p:txBody>
        </p:sp>
        <p:sp>
          <p:nvSpPr>
            <p:cNvPr id="43" name="1"/>
            <p:cNvSpPr txBox="1">
              <a:spLocks noChangeArrowheads="1"/>
            </p:cNvSpPr>
            <p:nvPr/>
          </p:nvSpPr>
          <p:spPr bwMode="auto">
            <a:xfrm flipH="1">
              <a:off x="14278" y="7693"/>
              <a:ext cx="3732" cy="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400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HarmonyOS Sans SC Medium" panose="00000600000000000000" charset="-122"/>
                  <a:sym typeface="+mn-lt"/>
                </a:rPr>
                <a:t>三是多方协同、全员参与，高质量完成一体化建设工作任务。</a:t>
              </a:r>
            </a:p>
          </p:txBody>
        </p:sp>
      </p:grpSp>
      <p:sp>
        <p:nvSpPr>
          <p:cNvPr id="44" name="1"/>
          <p:cNvSpPr txBox="1">
            <a:spLocks noChangeArrowheads="1"/>
          </p:cNvSpPr>
          <p:nvPr/>
        </p:nvSpPr>
        <p:spPr bwMode="auto">
          <a:xfrm>
            <a:off x="5681345" y="1895475"/>
            <a:ext cx="6125210" cy="184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要看清“地形”、认清“大势”，推动学科布局从“大而全”向“大而强、全而特”方向发展。要牢固树立“一盘棋”思想，破除“小院高墙”的狭隘思维，主动打破组织边界、学科边界、行政藩篱，以“大团队、大平台、大项目、大成果”为抓手，形成“目标共担、资源共用、成果共享”的集约机制，协力推动一体化建设。</a:t>
            </a:r>
            <a:endParaRPr lang="zh-CN" altLang="en-US" sz="1600" dirty="0">
              <a:solidFill>
                <a:srgbClr val="003E20"/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45" name="PA_文本框 2"/>
          <p:cNvSpPr txBox="1"/>
          <p:nvPr>
            <p:custDataLst>
              <p:tags r:id="rId2"/>
            </p:custDataLst>
          </p:nvPr>
        </p:nvSpPr>
        <p:spPr>
          <a:xfrm>
            <a:off x="5556885" y="1289050"/>
            <a:ext cx="290258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2400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  <a:sym typeface="+mn-lt"/>
              </a:rPr>
              <a:t>请输入标题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4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汉仪许静行楷W" panose="00020600040101010101" charset="-122"/>
              </a:rPr>
              <a:t>研究思路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一图多文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15701684052966_.pic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54525" y="1441450"/>
            <a:ext cx="3817620" cy="4861560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10" name="Sonder5"/>
          <p:cNvCxnSpPr/>
          <p:nvPr/>
        </p:nvCxnSpPr>
        <p:spPr>
          <a:xfrm>
            <a:off x="516255" y="948690"/>
            <a:ext cx="11289665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8422005" y="1831340"/>
            <a:ext cx="292036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  <a:sym typeface="+mn-lt"/>
              </a:rPr>
              <a:t>请输入副标题</a:t>
            </a: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8422005" y="2200275"/>
            <a:ext cx="3391535" cy="14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sym typeface="+mn-lt"/>
              </a:rPr>
              <a:t>要重点突出顶层设计与机制创新、学科专业内涵建设、跨学院跨学科协同共建三个关键环节。</a:t>
            </a:r>
          </a:p>
        </p:txBody>
      </p:sp>
      <p:sp>
        <p:nvSpPr>
          <p:cNvPr id="36" name="1"/>
          <p:cNvSpPr txBox="1">
            <a:spLocks noChangeArrowheads="1"/>
          </p:cNvSpPr>
          <p:nvPr/>
        </p:nvSpPr>
        <p:spPr bwMode="auto">
          <a:xfrm>
            <a:off x="8422005" y="4105275"/>
            <a:ext cx="292163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  <a:sym typeface="+mn-lt"/>
              </a:rPr>
              <a:t>请输入副标题</a:t>
            </a: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8422005" y="4474210"/>
            <a:ext cx="3391535" cy="14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sym typeface="+mn-lt"/>
              </a:rPr>
              <a:t>要重点突出顶层设计与机制创新、学科专业内涵建设、跨学院跨学科协同共建三个关键环节。</a:t>
            </a:r>
            <a:endParaRPr kumimoji="1" lang="zh-CN" altLang="en-US" sz="1600" dirty="0">
              <a:solidFill>
                <a:srgbClr val="003E20"/>
              </a:solidFill>
              <a:latin typeface="HarmonyOS Sans SC" panose="00000500000000000000" charset="-122"/>
              <a:ea typeface="HarmonyOS Sans SC" panose="00000500000000000000" charset="-122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16890" y="1508760"/>
            <a:ext cx="30861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  <a:sym typeface="+mn-lt"/>
              </a:rPr>
              <a:t>请输入标题</a:t>
            </a:r>
          </a:p>
        </p:txBody>
      </p:sp>
      <p:sp>
        <p:nvSpPr>
          <p:cNvPr id="28" name="1"/>
          <p:cNvSpPr txBox="1">
            <a:spLocks noChangeArrowheads="1"/>
          </p:cNvSpPr>
          <p:nvPr/>
        </p:nvSpPr>
        <p:spPr bwMode="auto">
          <a:xfrm>
            <a:off x="619760" y="2979420"/>
            <a:ext cx="3684905" cy="3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现代化产业体系具备智能化、绿色化、融合化等基本特征，农业特别是智慧农业、绿色农业是现代化产业体系的重要组成。作为广东省农业科技创新的重要力量，</a:t>
            </a:r>
            <a:r>
              <a:rPr kumimoji="1" lang="en-US" altLang="zh-CN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2025</a:t>
            </a: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年，华南农业大学将深入贯彻落实全省高质量发展大会精神，以</a:t>
            </a:r>
            <a:r>
              <a:rPr kumimoji="1" lang="en-US" altLang="zh-CN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“</a:t>
            </a: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学科布局优化</a:t>
            </a:r>
            <a:r>
              <a:rPr kumimoji="1" lang="en-US" altLang="zh-CN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”</a:t>
            </a: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为契机、以</a:t>
            </a:r>
            <a:r>
              <a:rPr kumimoji="1" lang="en-US" altLang="zh-CN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“</a:t>
            </a: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有组织科研</a:t>
            </a:r>
            <a:r>
              <a:rPr kumimoji="1" lang="en-US" altLang="zh-CN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”</a:t>
            </a: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为抓手、以</a:t>
            </a:r>
            <a:r>
              <a:rPr kumimoji="1" lang="en-US" altLang="zh-CN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“</a:t>
            </a: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提质增效</a:t>
            </a:r>
            <a:r>
              <a:rPr kumimoji="1" lang="en-US" altLang="zh-CN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”</a:t>
            </a: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为主题，全面推动学校</a:t>
            </a:r>
            <a:r>
              <a:rPr kumimoji="1" lang="en-US" altLang="zh-CN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“</a:t>
            </a: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双一流</a:t>
            </a:r>
            <a:r>
              <a:rPr kumimoji="1" lang="en-US" altLang="zh-CN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”</a:t>
            </a:r>
            <a:r>
              <a:rPr kumimoji="1" lang="zh-CN" altLang="en-US" sz="16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lt"/>
              </a:rPr>
              <a:t>建设和高质量发展。</a:t>
            </a: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613410" y="2289810"/>
            <a:ext cx="3691255" cy="55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/>
            <a:r>
              <a:rPr lang="zh-CN" b="1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Black" panose="00000A00000000000000" charset="-122"/>
                <a:sym typeface="+mn-ea"/>
              </a:rPr>
              <a:t>请输入总结性的一句话，</a:t>
            </a:r>
            <a:endParaRPr lang="zh-CN" b="1">
              <a:solidFill>
                <a:srgbClr val="007A49"/>
              </a:solidFill>
              <a:latin typeface="HarmonyOS Sans SC Medium" panose="00000600000000000000" charset="-122"/>
              <a:ea typeface="HarmonyOS Sans SC Medium" panose="00000600000000000000" charset="-122"/>
              <a:cs typeface="HarmonyOS Sans SC Black" panose="00000A00000000000000" charset="-122"/>
            </a:endParaRPr>
          </a:p>
          <a:p>
            <a:pPr algn="just"/>
            <a:r>
              <a:rPr lang="zh-CN" b="1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Black" panose="00000A00000000000000" charset="-122"/>
                <a:sym typeface="+mn-ea"/>
              </a:rPr>
              <a:t>文字过多可进行自动换行或重新排列</a:t>
            </a:r>
            <a:endParaRPr lang="zh-CN" altLang="en-US" b="1">
              <a:solidFill>
                <a:srgbClr val="007A49"/>
              </a:solidFill>
              <a:latin typeface="HarmonyOS Sans SC Medium" panose="00000600000000000000" charset="-122"/>
              <a:ea typeface="HarmonyOS Sans SC Medium" panose="00000600000000000000" charset="-122"/>
              <a:cs typeface="HarmonyOS Sans SC Black" panose="00000A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3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en-US" altLang="zh-CN" sz="4800" dirty="0">
                <a:solidFill>
                  <a:srgbClr val="007A49"/>
                </a:solidFill>
                <a:effectLst/>
                <a:latin typeface="华文行楷" panose="02010800040101010101" charset="-122"/>
                <a:ea typeface="华文行楷" panose="02010800040101010101" charset="-122"/>
                <a:cs typeface="HarmonyOS Sans SC" panose="00000500000000000000" charset="-122"/>
                <a:sym typeface="汉仪许静行楷W" panose="00020600040101010101" charset="-122"/>
              </a:rPr>
              <a:t>03</a:t>
            </a:r>
            <a:r>
              <a:rPr lang="en-US" altLang="zh-CN" sz="3600" dirty="0">
                <a:solidFill>
                  <a:srgbClr val="007A49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汉仪许静行楷W" panose="00020600040101010101" charset="-122"/>
              </a:rPr>
              <a:t> 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研究思路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一图多文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36" grpId="0"/>
      <p:bldP spid="25" grpId="0"/>
      <p:bldP spid="26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onder5"/>
          <p:cNvCxnSpPr/>
          <p:nvPr/>
        </p:nvCxnSpPr>
        <p:spPr>
          <a:xfrm>
            <a:off x="516255" y="948690"/>
            <a:ext cx="11289665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915035" y="3799205"/>
            <a:ext cx="10629265" cy="0"/>
          </a:xfrm>
          <a:prstGeom prst="line">
            <a:avLst/>
          </a:prstGeom>
          <a:ln w="69850" cmpd="sng">
            <a:solidFill>
              <a:srgbClr val="007A49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2329815" y="3585845"/>
            <a:ext cx="426720" cy="426720"/>
          </a:xfrm>
          <a:prstGeom prst="ellipse">
            <a:avLst/>
          </a:prstGeom>
          <a:solidFill>
            <a:srgbClr val="D39FB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9073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21070" y="3585845"/>
            <a:ext cx="426720" cy="426720"/>
          </a:xfrm>
          <a:prstGeom prst="ellipse">
            <a:avLst/>
          </a:prstGeom>
          <a:solidFill>
            <a:srgbClr val="D39FB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9073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9603740" y="3598545"/>
            <a:ext cx="426720" cy="426720"/>
          </a:xfrm>
          <a:prstGeom prst="ellipse">
            <a:avLst/>
          </a:prstGeom>
          <a:solidFill>
            <a:srgbClr val="D39FB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79073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70" y="1320165"/>
            <a:ext cx="3510280" cy="20186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1305560"/>
            <a:ext cx="3070225" cy="2047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375" y="1308100"/>
            <a:ext cx="3473450" cy="205549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402715" y="4234815"/>
            <a:ext cx="2280920" cy="1912620"/>
            <a:chOff x="2209" y="6669"/>
            <a:chExt cx="3592" cy="3012"/>
          </a:xfrm>
        </p:grpSpPr>
        <p:sp>
          <p:nvSpPr>
            <p:cNvPr id="20" name="1"/>
            <p:cNvSpPr txBox="1">
              <a:spLocks noChangeArrowheads="1"/>
            </p:cNvSpPr>
            <p:nvPr/>
          </p:nvSpPr>
          <p:spPr bwMode="auto">
            <a:xfrm>
              <a:off x="2458" y="6669"/>
              <a:ext cx="3094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400" b="1" dirty="0">
                  <a:solidFill>
                    <a:srgbClr val="A53E78"/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  <a:sym typeface="+mn-lt"/>
                </a:rPr>
                <a:t>请输入副标题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  <a:sym typeface="+mn-lt"/>
              </a:endParaRPr>
            </a:p>
          </p:txBody>
        </p:sp>
        <p:sp>
          <p:nvSpPr>
            <p:cNvPr id="23" name="1"/>
            <p:cNvSpPr txBox="1">
              <a:spLocks noChangeArrowheads="1"/>
            </p:cNvSpPr>
            <p:nvPr/>
          </p:nvSpPr>
          <p:spPr bwMode="auto">
            <a:xfrm>
              <a:off x="2209" y="7355"/>
              <a:ext cx="3593" cy="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kumimoji="1" lang="zh-CN" altLang="en-US" sz="1600" dirty="0">
                  <a:solidFill>
                    <a:srgbClr val="003E20"/>
                  </a:solidFill>
                  <a:latin typeface="HarmonyOS Sans SC" panose="00000500000000000000" charset="-122"/>
                  <a:ea typeface="HarmonyOS Sans SC" panose="00000500000000000000" charset="-122"/>
                  <a:sym typeface="+mn-lt"/>
                </a:rPr>
                <a:t>要重点突出顶层设计与机制创新、学科专业内涵建设、跨学院跨学科协同共建三个关键环节。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118735" y="4244975"/>
            <a:ext cx="2280920" cy="1912620"/>
            <a:chOff x="8061" y="6685"/>
            <a:chExt cx="3592" cy="3012"/>
          </a:xfrm>
        </p:grpSpPr>
        <p:sp>
          <p:nvSpPr>
            <p:cNvPr id="13" name="1"/>
            <p:cNvSpPr txBox="1">
              <a:spLocks noChangeArrowheads="1"/>
            </p:cNvSpPr>
            <p:nvPr/>
          </p:nvSpPr>
          <p:spPr bwMode="auto">
            <a:xfrm>
              <a:off x="8310" y="6685"/>
              <a:ext cx="3094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400" b="1" dirty="0">
                  <a:solidFill>
                    <a:srgbClr val="A53E78"/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  <a:sym typeface="+mn-lt"/>
                </a:rPr>
                <a:t>请输入副标题</a:t>
              </a:r>
            </a:p>
          </p:txBody>
        </p:sp>
        <p:sp>
          <p:nvSpPr>
            <p:cNvPr id="18" name="1"/>
            <p:cNvSpPr txBox="1">
              <a:spLocks noChangeArrowheads="1"/>
            </p:cNvSpPr>
            <p:nvPr/>
          </p:nvSpPr>
          <p:spPr bwMode="auto">
            <a:xfrm>
              <a:off x="8061" y="7371"/>
              <a:ext cx="3593" cy="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kumimoji="1" lang="zh-CN" altLang="en-US" sz="1600" dirty="0">
                  <a:solidFill>
                    <a:srgbClr val="003E20"/>
                  </a:solidFill>
                  <a:latin typeface="HarmonyOS Sans SC" panose="00000500000000000000" charset="-122"/>
                  <a:ea typeface="HarmonyOS Sans SC" panose="00000500000000000000" charset="-122"/>
                  <a:sym typeface="+mn-lt"/>
                </a:rPr>
                <a:t>要重点突出顶层设计与机制创新、学科专业内涵建设、跨学院跨学科协同共建三个关键环节。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676640" y="4239895"/>
            <a:ext cx="2281555" cy="1912620"/>
            <a:chOff x="14887" y="2779"/>
            <a:chExt cx="3593" cy="3012"/>
          </a:xfrm>
        </p:grpSpPr>
        <p:sp>
          <p:nvSpPr>
            <p:cNvPr id="21" name="1"/>
            <p:cNvSpPr txBox="1">
              <a:spLocks noChangeArrowheads="1"/>
            </p:cNvSpPr>
            <p:nvPr/>
          </p:nvSpPr>
          <p:spPr bwMode="auto">
            <a:xfrm>
              <a:off x="15136" y="2779"/>
              <a:ext cx="3094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400" b="1" dirty="0">
                  <a:solidFill>
                    <a:srgbClr val="A53E78"/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  <a:sym typeface="+mn-lt"/>
                </a:rPr>
                <a:t>请输入副标题</a:t>
              </a:r>
            </a:p>
          </p:txBody>
        </p:sp>
        <p:sp>
          <p:nvSpPr>
            <p:cNvPr id="24" name="1"/>
            <p:cNvSpPr txBox="1">
              <a:spLocks noChangeArrowheads="1"/>
            </p:cNvSpPr>
            <p:nvPr/>
          </p:nvSpPr>
          <p:spPr bwMode="auto">
            <a:xfrm>
              <a:off x="14887" y="3465"/>
              <a:ext cx="3593" cy="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kumimoji="1" lang="zh-CN" altLang="en-US" sz="1600" dirty="0">
                  <a:solidFill>
                    <a:srgbClr val="003E20"/>
                  </a:solidFill>
                  <a:latin typeface="HarmonyOS Sans SC" panose="00000500000000000000" charset="-122"/>
                  <a:ea typeface="HarmonyOS Sans SC" panose="00000500000000000000" charset="-122"/>
                  <a:sym typeface="+mn-lt"/>
                </a:rPr>
                <a:t>要重点突出顶层设计与机制创新、学科专业内涵建设、跨学院跨学科协同共建三个关键环节。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5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汉仪许静行楷W" panose="00020600040101010101" charset="-122"/>
              </a:rPr>
              <a:t>研究思路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三段图文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onder5"/>
          <p:cNvCxnSpPr/>
          <p:nvPr/>
        </p:nvCxnSpPr>
        <p:spPr>
          <a:xfrm>
            <a:off x="516255" y="948690"/>
            <a:ext cx="11289665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8107680" y="1323340"/>
            <a:ext cx="3613150" cy="5026025"/>
          </a:xfrm>
          <a:prstGeom prst="rect">
            <a:avLst/>
          </a:prstGeom>
          <a:solidFill>
            <a:srgbClr val="A53E7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3" name="图片 12"/>
          <p:cNvPicPr/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8107680" y="3345815"/>
            <a:ext cx="3613785" cy="302133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4302125" y="1323340"/>
            <a:ext cx="3552825" cy="5017135"/>
          </a:xfrm>
          <a:prstGeom prst="rect">
            <a:avLst/>
          </a:prstGeom>
          <a:solidFill>
            <a:srgbClr val="007A4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451177251" name="图片 6"/>
          <p:cNvPicPr/>
          <p:nvPr>
            <p:custDataLst>
              <p:tags r:id="rId5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4301937" y="3345180"/>
            <a:ext cx="3553200" cy="3004820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516255" y="1323340"/>
            <a:ext cx="3552825" cy="5017135"/>
          </a:xfrm>
          <a:prstGeom prst="rect">
            <a:avLst/>
          </a:prstGeom>
          <a:solidFill>
            <a:srgbClr val="A53E7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62641188" name="图片 3"/>
          <p:cNvPicPr/>
          <p:nvPr>
            <p:custDataLst>
              <p:tags r:id="rId7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516890" y="3345180"/>
            <a:ext cx="3553200" cy="2992120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654075" y="1416050"/>
            <a:ext cx="3416275" cy="1549400"/>
            <a:chOff x="3479" y="6997"/>
            <a:chExt cx="5379" cy="2440"/>
          </a:xfrm>
        </p:grpSpPr>
        <p:sp>
          <p:nvSpPr>
            <p:cNvPr id="37" name="1"/>
            <p:cNvSpPr txBox="1">
              <a:spLocks noChangeArrowheads="1"/>
            </p:cNvSpPr>
            <p:nvPr/>
          </p:nvSpPr>
          <p:spPr bwMode="auto">
            <a:xfrm flipH="1">
              <a:off x="3479" y="6997"/>
              <a:ext cx="2537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  <a:sym typeface="+mn-lt"/>
                </a:rPr>
                <a:t>请输入副标题</a:t>
              </a:r>
            </a:p>
          </p:txBody>
        </p:sp>
        <p:sp>
          <p:nvSpPr>
            <p:cNvPr id="38" name="1"/>
            <p:cNvSpPr txBox="1">
              <a:spLocks noChangeArrowheads="1"/>
            </p:cNvSpPr>
            <p:nvPr/>
          </p:nvSpPr>
          <p:spPr bwMode="auto">
            <a:xfrm flipH="1">
              <a:off x="3479" y="7693"/>
              <a:ext cx="5379" cy="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HarmonyOS Sans SC" panose="00000500000000000000" charset="-122"/>
                  <a:sym typeface="+mn-lt"/>
                </a:rPr>
                <a:t>一是提高站位，充分认识推进“学院-学科-学位点-专业”一体化建设的必要性和紧迫性</a:t>
              </a:r>
              <a:r>
                <a:rPr lang="zh-CN" altLang="en-US" sz="1400" dirty="0">
                  <a:solidFill>
                    <a:schemeClr val="bg1"/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HarmonyOS Sans SC Medium" panose="00000600000000000000" charset="-122"/>
                  <a:sym typeface="+mn-lt"/>
                </a:rPr>
                <a:t>。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433570" y="1416050"/>
            <a:ext cx="3432175" cy="1188720"/>
            <a:chOff x="8947" y="6984"/>
            <a:chExt cx="5405" cy="1872"/>
          </a:xfrm>
        </p:grpSpPr>
        <p:sp>
          <p:nvSpPr>
            <p:cNvPr id="40" name="1"/>
            <p:cNvSpPr txBox="1">
              <a:spLocks noChangeArrowheads="1"/>
            </p:cNvSpPr>
            <p:nvPr/>
          </p:nvSpPr>
          <p:spPr bwMode="auto">
            <a:xfrm flipH="1">
              <a:off x="8947" y="6984"/>
              <a:ext cx="2515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  <a:sym typeface="+mn-lt"/>
                </a:rPr>
                <a:t>请输入副标题</a:t>
              </a:r>
            </a:p>
          </p:txBody>
        </p:sp>
        <p:sp>
          <p:nvSpPr>
            <p:cNvPr id="41" name="1"/>
            <p:cNvSpPr txBox="1">
              <a:spLocks noChangeArrowheads="1"/>
            </p:cNvSpPr>
            <p:nvPr/>
          </p:nvSpPr>
          <p:spPr bwMode="auto">
            <a:xfrm flipH="1">
              <a:off x="8947" y="7693"/>
              <a:ext cx="5405" cy="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HarmonyOS Sans SC" panose="00000500000000000000" charset="-122"/>
                  <a:sym typeface="+mn-lt"/>
                </a:rPr>
                <a:t>二是真抓实干，科学制定一体化建设规划，结合“十五五”规划谋篇布局。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202689" y="1416050"/>
            <a:ext cx="3518141" cy="1194616"/>
            <a:chOff x="14268" y="6984"/>
            <a:chExt cx="5556" cy="2456"/>
          </a:xfrm>
        </p:grpSpPr>
        <p:sp>
          <p:nvSpPr>
            <p:cNvPr id="42" name="1"/>
            <p:cNvSpPr txBox="1">
              <a:spLocks noChangeArrowheads="1"/>
            </p:cNvSpPr>
            <p:nvPr/>
          </p:nvSpPr>
          <p:spPr bwMode="auto">
            <a:xfrm flipH="1">
              <a:off x="14268" y="6984"/>
              <a:ext cx="2979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latin typeface="HarmonyOS Sans SC Medium" panose="00000600000000000000" charset="-122"/>
                  <a:ea typeface="HarmonyOS Sans SC Medium" panose="00000600000000000000" charset="-122"/>
                  <a:cs typeface="+mn-ea"/>
                  <a:sym typeface="+mn-lt"/>
                </a:rPr>
                <a:t>请输入副标题</a:t>
              </a:r>
            </a:p>
          </p:txBody>
        </p:sp>
        <p:sp>
          <p:nvSpPr>
            <p:cNvPr id="43" name="1"/>
            <p:cNvSpPr txBox="1">
              <a:spLocks noChangeArrowheads="1"/>
            </p:cNvSpPr>
            <p:nvPr/>
          </p:nvSpPr>
          <p:spPr bwMode="auto">
            <a:xfrm flipH="1">
              <a:off x="14268" y="7914"/>
              <a:ext cx="5556" cy="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HarmonyOS Sans SC Medium" panose="00000600000000000000" charset="-122"/>
                  <a:sym typeface="+mn-lt"/>
                </a:rPr>
                <a:t>三是多方协同、全员参与，高质量完成一体化建设工作任务。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3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研究思路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三段图文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bldLvl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60000"/>
            <a:lum bright="6000" contrast="-18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16200000">
            <a:off x="3014980" y="-2319020"/>
            <a:ext cx="6858635" cy="11498580"/>
          </a:xfrm>
          <a:prstGeom prst="rect">
            <a:avLst/>
          </a:prstGeom>
          <a:gradFill>
            <a:gsLst>
              <a:gs pos="14000">
                <a:schemeClr val="tx2">
                  <a:lumMod val="75000"/>
                  <a:lumOff val="25000"/>
                  <a:alpha val="0"/>
                </a:schemeClr>
              </a:gs>
              <a:gs pos="87000">
                <a:srgbClr val="007A4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696595" y="0"/>
            <a:ext cx="245110" cy="1156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文本框 7"/>
          <p:cNvSpPr txBox="1"/>
          <p:nvPr/>
        </p:nvSpPr>
        <p:spPr>
          <a:xfrm>
            <a:off x="3590290" y="5325745"/>
            <a:ext cx="7707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立足学科特点，实事求是、分类施策、精准发力，形成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“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农科更强、工科更精、文科更特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”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的学科发展新格局。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865235" y="661670"/>
            <a:ext cx="2710180" cy="315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dirty="0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HarmonyOS Sans SC" panose="00000500000000000000" charset="-122"/>
              </a:rPr>
              <a:t>04</a:t>
            </a:r>
          </a:p>
        </p:txBody>
      </p:sp>
      <p:sp>
        <p:nvSpPr>
          <p:cNvPr id="10" name="TextBox 28"/>
          <p:cNvSpPr txBox="1"/>
          <p:nvPr/>
        </p:nvSpPr>
        <p:spPr>
          <a:xfrm>
            <a:off x="8865235" y="3815080"/>
            <a:ext cx="2566035" cy="7683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rgbClr val="E5F1EC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  <a:sym typeface="+mn-ea"/>
              </a:rPr>
              <a:t>研究成果</a:t>
            </a:r>
          </a:p>
        </p:txBody>
      </p:sp>
      <p:sp>
        <p:nvSpPr>
          <p:cNvPr id="3" name="TextBox 40"/>
          <p:cNvSpPr txBox="1"/>
          <p:nvPr/>
        </p:nvSpPr>
        <p:spPr>
          <a:xfrm rot="16200000">
            <a:off x="-1266190" y="3117850"/>
            <a:ext cx="4169410" cy="2463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l"/>
            <a:r>
              <a:rPr lang="en-US" altLang="zh-CN" sz="1200" b="1" spc="300">
                <a:solidFill>
                  <a:srgbClr val="E5F1EC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South China Agricultural University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523" y="222635"/>
            <a:ext cx="681502" cy="678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8" grpId="0"/>
      <p:bldP spid="9" grpId="0"/>
      <p:bldP spid="10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onder5"/>
          <p:cNvCxnSpPr/>
          <p:nvPr/>
        </p:nvCxnSpPr>
        <p:spPr>
          <a:xfrm>
            <a:off x="516255" y="948690"/>
            <a:ext cx="11289665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44" name="任意多边形: 形状 43"/>
          <p:cNvSpPr/>
          <p:nvPr/>
        </p:nvSpPr>
        <p:spPr bwMode="auto">
          <a:xfrm>
            <a:off x="6043679" y="3238575"/>
            <a:ext cx="6143655" cy="3616148"/>
          </a:xfrm>
          <a:custGeom>
            <a:avLst/>
            <a:gdLst>
              <a:gd name="connsiteX0" fmla="*/ 4019463 w 6189893"/>
              <a:gd name="connsiteY0" fmla="*/ 0 h 3728206"/>
              <a:gd name="connsiteX1" fmla="*/ 4179507 w 6189893"/>
              <a:gd name="connsiteY1" fmla="*/ 0 h 3728206"/>
              <a:gd name="connsiteX2" fmla="*/ 6189893 w 6189893"/>
              <a:gd name="connsiteY2" fmla="*/ 0 h 3728206"/>
              <a:gd name="connsiteX3" fmla="*/ 6189893 w 6189893"/>
              <a:gd name="connsiteY3" fmla="*/ 149470 h 3728206"/>
              <a:gd name="connsiteX4" fmla="*/ 4179507 w 6189893"/>
              <a:gd name="connsiteY4" fmla="*/ 149470 h 3728206"/>
              <a:gd name="connsiteX5" fmla="*/ 4179507 w 6189893"/>
              <a:gd name="connsiteY5" fmla="*/ 1386274 h 3728206"/>
              <a:gd name="connsiteX6" fmla="*/ 4179507 w 6189893"/>
              <a:gd name="connsiteY6" fmla="*/ 1535744 h 3728206"/>
              <a:gd name="connsiteX7" fmla="*/ 4019463 w 6189893"/>
              <a:gd name="connsiteY7" fmla="*/ 1535744 h 3728206"/>
              <a:gd name="connsiteX8" fmla="*/ 2169776 w 6189893"/>
              <a:gd name="connsiteY8" fmla="*/ 1535744 h 3728206"/>
              <a:gd name="connsiteX9" fmla="*/ 2169776 w 6189893"/>
              <a:gd name="connsiteY9" fmla="*/ 2772547 h 3728206"/>
              <a:gd name="connsiteX10" fmla="*/ 2169776 w 6189893"/>
              <a:gd name="connsiteY10" fmla="*/ 2922017 h 3728206"/>
              <a:gd name="connsiteX11" fmla="*/ 2009731 w 6189893"/>
              <a:gd name="connsiteY11" fmla="*/ 2922017 h 3728206"/>
              <a:gd name="connsiteX12" fmla="*/ 160044 w 6189893"/>
              <a:gd name="connsiteY12" fmla="*/ 2922017 h 3728206"/>
              <a:gd name="connsiteX13" fmla="*/ 160044 w 6189893"/>
              <a:gd name="connsiteY13" fmla="*/ 3728206 h 3728206"/>
              <a:gd name="connsiteX14" fmla="*/ 0 w 6189893"/>
              <a:gd name="connsiteY14" fmla="*/ 3728206 h 3728206"/>
              <a:gd name="connsiteX15" fmla="*/ 0 w 6189893"/>
              <a:gd name="connsiteY15" fmla="*/ 2922017 h 3728206"/>
              <a:gd name="connsiteX16" fmla="*/ 0 w 6189893"/>
              <a:gd name="connsiteY16" fmla="*/ 2772547 h 3728206"/>
              <a:gd name="connsiteX17" fmla="*/ 160044 w 6189893"/>
              <a:gd name="connsiteY17" fmla="*/ 2772547 h 3728206"/>
              <a:gd name="connsiteX18" fmla="*/ 2009731 w 6189893"/>
              <a:gd name="connsiteY18" fmla="*/ 2772547 h 3728206"/>
              <a:gd name="connsiteX19" fmla="*/ 2009731 w 6189893"/>
              <a:gd name="connsiteY19" fmla="*/ 1535744 h 3728206"/>
              <a:gd name="connsiteX20" fmla="*/ 2009731 w 6189893"/>
              <a:gd name="connsiteY20" fmla="*/ 1386274 h 3728206"/>
              <a:gd name="connsiteX21" fmla="*/ 2169776 w 6189893"/>
              <a:gd name="connsiteY21" fmla="*/ 1386274 h 3728206"/>
              <a:gd name="connsiteX22" fmla="*/ 4019463 w 6189893"/>
              <a:gd name="connsiteY22" fmla="*/ 1386274 h 3728206"/>
              <a:gd name="connsiteX23" fmla="*/ 4019463 w 6189893"/>
              <a:gd name="connsiteY23" fmla="*/ 149470 h 372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89893" h="3728206">
                <a:moveTo>
                  <a:pt x="4019463" y="0"/>
                </a:moveTo>
                <a:lnTo>
                  <a:pt x="4179507" y="0"/>
                </a:lnTo>
                <a:lnTo>
                  <a:pt x="6189893" y="0"/>
                </a:lnTo>
                <a:lnTo>
                  <a:pt x="6189893" y="149470"/>
                </a:lnTo>
                <a:lnTo>
                  <a:pt x="4179507" y="149470"/>
                </a:lnTo>
                <a:lnTo>
                  <a:pt x="4179507" y="1386274"/>
                </a:lnTo>
                <a:lnTo>
                  <a:pt x="4179507" y="1535744"/>
                </a:lnTo>
                <a:lnTo>
                  <a:pt x="4019463" y="1535744"/>
                </a:lnTo>
                <a:lnTo>
                  <a:pt x="2169776" y="1535744"/>
                </a:lnTo>
                <a:lnTo>
                  <a:pt x="2169776" y="2772547"/>
                </a:lnTo>
                <a:lnTo>
                  <a:pt x="2169776" y="2922017"/>
                </a:lnTo>
                <a:lnTo>
                  <a:pt x="2009731" y="2922017"/>
                </a:lnTo>
                <a:lnTo>
                  <a:pt x="160044" y="2922017"/>
                </a:lnTo>
                <a:lnTo>
                  <a:pt x="160044" y="3728206"/>
                </a:lnTo>
                <a:lnTo>
                  <a:pt x="0" y="3728206"/>
                </a:lnTo>
                <a:lnTo>
                  <a:pt x="0" y="2922017"/>
                </a:lnTo>
                <a:lnTo>
                  <a:pt x="0" y="2772547"/>
                </a:lnTo>
                <a:lnTo>
                  <a:pt x="160044" y="2772547"/>
                </a:lnTo>
                <a:lnTo>
                  <a:pt x="2009731" y="2772547"/>
                </a:lnTo>
                <a:lnTo>
                  <a:pt x="2009731" y="1535744"/>
                </a:lnTo>
                <a:lnTo>
                  <a:pt x="2009731" y="1386274"/>
                </a:lnTo>
                <a:lnTo>
                  <a:pt x="2169776" y="1386274"/>
                </a:lnTo>
                <a:lnTo>
                  <a:pt x="4019463" y="1386274"/>
                </a:lnTo>
                <a:lnTo>
                  <a:pt x="4019463" y="149470"/>
                </a:lnTo>
                <a:close/>
              </a:path>
            </a:pathLst>
          </a:custGeom>
          <a:solidFill>
            <a:srgbClr val="007A49"/>
          </a:solidFill>
          <a:ln>
            <a:noFill/>
          </a:ln>
        </p:spPr>
        <p:txBody>
          <a:bodyPr vert="horz" wrap="square" lIns="68553" tIns="34277" rIns="68553" bIns="34277" numCol="1" anchor="t" anchorCtr="0" compatLnSpc="1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monyOS Sans SC" panose="00000500000000000000" charset="-122"/>
              <a:ea typeface="HarmonyOS Sans SC" panose="00000500000000000000" charset="-122"/>
              <a:sym typeface="HarmonyOS Sans SC" panose="00000500000000000000" charset="-122"/>
            </a:endParaRPr>
          </a:p>
        </p:txBody>
      </p:sp>
      <p:sp>
        <p:nvSpPr>
          <p:cNvPr id="45" name="Line 10"/>
          <p:cNvSpPr>
            <a:spLocks noChangeShapeType="1"/>
          </p:cNvSpPr>
          <p:nvPr/>
        </p:nvSpPr>
        <p:spPr bwMode="auto">
          <a:xfrm flipH="1">
            <a:off x="4484370" y="5027295"/>
            <a:ext cx="1803400" cy="3810"/>
          </a:xfrm>
          <a:prstGeom prst="line">
            <a:avLst/>
          </a:prstGeom>
          <a:noFill/>
          <a:ln w="28575" cap="flat">
            <a:solidFill>
              <a:srgbClr val="007A49"/>
            </a:solidFill>
            <a:prstDash val="dash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53" tIns="34277" rIns="68553" bIns="34277" numCol="1" anchor="t" anchorCtr="0" compatLnSpc="1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monyOS Sans SC" panose="00000500000000000000" charset="-122"/>
              <a:ea typeface="HarmonyOS Sans SC" panose="00000500000000000000" charset="-122"/>
              <a:sym typeface="HarmonyOS Sans SC" panose="00000500000000000000" charset="-122"/>
            </a:endParaRPr>
          </a:p>
        </p:txBody>
      </p:sp>
      <p:sp>
        <p:nvSpPr>
          <p:cNvPr id="46" name="Line 11"/>
          <p:cNvSpPr>
            <a:spLocks noChangeShapeType="1"/>
          </p:cNvSpPr>
          <p:nvPr/>
        </p:nvSpPr>
        <p:spPr bwMode="auto">
          <a:xfrm flipH="1">
            <a:off x="6821805" y="3632835"/>
            <a:ext cx="1474470" cy="635"/>
          </a:xfrm>
          <a:prstGeom prst="line">
            <a:avLst/>
          </a:prstGeom>
          <a:noFill/>
          <a:ln w="28575" cap="flat">
            <a:solidFill>
              <a:srgbClr val="007A49"/>
            </a:solidFill>
            <a:prstDash val="dash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53" tIns="34277" rIns="68553" bIns="34277" numCol="1" anchor="t" anchorCtr="0" compatLnSpc="1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3172E7"/>
              </a:solidFill>
              <a:effectLst/>
              <a:uLnTx/>
              <a:uFillTx/>
              <a:latin typeface="HarmonyOS Sans SC" panose="00000500000000000000" charset="-122"/>
              <a:ea typeface="HarmonyOS Sans SC" panose="00000500000000000000" charset="-122"/>
              <a:sym typeface="HarmonyOS Sans SC" panose="00000500000000000000" charset="-122"/>
            </a:endParaRPr>
          </a:p>
        </p:txBody>
      </p:sp>
      <p:sp>
        <p:nvSpPr>
          <p:cNvPr id="47" name="Line 12"/>
          <p:cNvSpPr>
            <a:spLocks noChangeShapeType="1"/>
          </p:cNvSpPr>
          <p:nvPr/>
        </p:nvSpPr>
        <p:spPr bwMode="auto">
          <a:xfrm flipH="1">
            <a:off x="8108950" y="2269490"/>
            <a:ext cx="2237105" cy="635"/>
          </a:xfrm>
          <a:prstGeom prst="line">
            <a:avLst/>
          </a:prstGeom>
          <a:noFill/>
          <a:ln w="28575" cap="flat">
            <a:solidFill>
              <a:srgbClr val="007A49"/>
            </a:solidFill>
            <a:prstDash val="dash"/>
            <a:miter lim="800000"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53" tIns="34277" rIns="68553" bIns="34277" numCol="1" anchor="t" anchorCtr="0" compatLnSpc="1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rgbClr val="3172E7"/>
              </a:solidFill>
              <a:effectLst/>
              <a:uLnTx/>
              <a:uFillTx/>
              <a:latin typeface="HarmonyOS Sans SC" panose="00000500000000000000" charset="-122"/>
              <a:ea typeface="HarmonyOS Sans SC" panose="00000500000000000000" charset="-122"/>
              <a:sym typeface="HarmonyOS Sans SC" panose="00000500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509250" y="1584325"/>
            <a:ext cx="1478280" cy="1480820"/>
            <a:chOff x="16550" y="2495"/>
            <a:chExt cx="2328" cy="2332"/>
          </a:xfrm>
        </p:grpSpPr>
        <p:sp>
          <p:nvSpPr>
            <p:cNvPr id="3" name="Oval 8"/>
            <p:cNvSpPr>
              <a:spLocks noChangeAspect="1" noChangeArrowheads="1"/>
            </p:cNvSpPr>
            <p:nvPr/>
          </p:nvSpPr>
          <p:spPr bwMode="auto">
            <a:xfrm>
              <a:off x="16550" y="2495"/>
              <a:ext cx="2329" cy="2332"/>
            </a:xfrm>
            <a:prstGeom prst="ellipse">
              <a:avLst/>
            </a:prstGeom>
            <a:noFill/>
            <a:ln w="38100">
              <a:solidFill>
                <a:srgbClr val="007A49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53" tIns="34277" rIns="68553" bIns="34277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3172E7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48" name="TextBox 10"/>
            <p:cNvSpPr txBox="1"/>
            <p:nvPr/>
          </p:nvSpPr>
          <p:spPr>
            <a:xfrm>
              <a:off x="16999" y="2910"/>
              <a:ext cx="1432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zh-CN" altLang="en-US" sz="2800" b="1" dirty="0">
                  <a:solidFill>
                    <a:srgbClr val="A53E78"/>
                  </a:solidFill>
                  <a:latin typeface="HarmonyOS Sans SC Black" panose="00000A00000000000000" charset="-122"/>
                  <a:ea typeface="HarmonyOS Sans SC Black" panose="00000A00000000000000" charset="-122"/>
                  <a:sym typeface="HarmonyOS Sans SC" panose="00000500000000000000" charset="-122"/>
                </a:rPr>
                <a:t>第三阶段</a:t>
              </a:r>
            </a:p>
          </p:txBody>
        </p:sp>
      </p:grpSp>
      <p:sp>
        <p:nvSpPr>
          <p:cNvPr id="59" name="矩形 58"/>
          <p:cNvSpPr/>
          <p:nvPr/>
        </p:nvSpPr>
        <p:spPr>
          <a:xfrm>
            <a:off x="433070" y="2059305"/>
            <a:ext cx="756729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800"/>
            <a:r>
              <a:rPr lang="zh-CN" altLang="en-US" sz="2000" b="1" dirty="0">
                <a:solidFill>
                  <a:srgbClr val="003E20"/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HarmonyOS Sans SC" panose="00000500000000000000" charset="-122"/>
              </a:rPr>
              <a:t>顺利完成本科教育教学审核评估工作，五育并举提升人才培养成效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425180" y="2891790"/>
            <a:ext cx="1478280" cy="1480820"/>
            <a:chOff x="13268" y="4554"/>
            <a:chExt cx="2328" cy="2332"/>
          </a:xfrm>
        </p:grpSpPr>
        <p:sp>
          <p:nvSpPr>
            <p:cNvPr id="38" name="Oval 7"/>
            <p:cNvSpPr>
              <a:spLocks noChangeAspect="1" noChangeArrowheads="1"/>
            </p:cNvSpPr>
            <p:nvPr/>
          </p:nvSpPr>
          <p:spPr bwMode="auto">
            <a:xfrm>
              <a:off x="13268" y="4554"/>
              <a:ext cx="2329" cy="2332"/>
            </a:xfrm>
            <a:prstGeom prst="ellipse">
              <a:avLst/>
            </a:prstGeom>
            <a:noFill/>
            <a:ln w="38100">
              <a:solidFill>
                <a:srgbClr val="007A49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53" tIns="34277" rIns="68553" bIns="34277" numCol="1" anchor="t" anchorCtr="0" compatLnSpc="1">
              <a:noAutofit/>
            </a:bodyPr>
            <a:lstStyle/>
            <a:p>
              <a:pPr lvl="0" algn="l" defTabSz="68580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sz="1350" kern="0" noProof="0" dirty="0">
                <a:ln>
                  <a:noFill/>
                </a:ln>
                <a:solidFill>
                  <a:srgbClr val="3172E7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1" name="TextBox 10"/>
            <p:cNvSpPr txBox="1"/>
            <p:nvPr/>
          </p:nvSpPr>
          <p:spPr>
            <a:xfrm>
              <a:off x="13716" y="4969"/>
              <a:ext cx="1432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zh-CN" altLang="en-US" sz="2800" b="1" dirty="0">
                  <a:solidFill>
                    <a:srgbClr val="A53E78"/>
                  </a:solidFill>
                  <a:latin typeface="HarmonyOS Sans SC Black" panose="00000A00000000000000" charset="-122"/>
                  <a:ea typeface="HarmonyOS Sans SC Black" panose="00000A00000000000000" charset="-122"/>
                  <a:sym typeface="HarmonyOS Sans SC" panose="00000500000000000000" charset="-122"/>
                </a:rPr>
                <a:t>第二阶段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416040" y="4297680"/>
            <a:ext cx="1477010" cy="1480820"/>
            <a:chOff x="10104" y="6768"/>
            <a:chExt cx="2326" cy="2332"/>
          </a:xfrm>
        </p:grpSpPr>
        <p:sp>
          <p:nvSpPr>
            <p:cNvPr id="37" name="Oval 6"/>
            <p:cNvSpPr>
              <a:spLocks noChangeAspect="1" noChangeArrowheads="1"/>
            </p:cNvSpPr>
            <p:nvPr/>
          </p:nvSpPr>
          <p:spPr bwMode="auto">
            <a:xfrm>
              <a:off x="10104" y="6768"/>
              <a:ext cx="2326" cy="2332"/>
            </a:xfrm>
            <a:prstGeom prst="ellipse">
              <a:avLst/>
            </a:prstGeom>
            <a:noFill/>
            <a:ln w="38100">
              <a:solidFill>
                <a:srgbClr val="007A49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53" tIns="34277" rIns="68553" bIns="34277" numCol="1" anchor="t" anchorCtr="0" compatLnSpc="1">
              <a:noAutofit/>
            </a:bodyPr>
            <a:lstStyle/>
            <a:p>
              <a:pPr lvl="0" algn="l" defTabSz="68580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zh-CN" altLang="en-US" sz="1350" kern="0" noProof="0" dirty="0">
                <a:ln>
                  <a:noFill/>
                </a:ln>
                <a:solidFill>
                  <a:srgbClr val="3172E7"/>
                </a:solidFill>
                <a:effectLst/>
                <a:uLnTx/>
                <a:uFillTx/>
                <a:latin typeface="HarmonyOS Sans SC" panose="00000500000000000000" charset="-122"/>
                <a:ea typeface="HarmonyOS Sans SC" panose="00000500000000000000" charset="-122"/>
                <a:sym typeface="HarmonyOS Sans SC" panose="00000500000000000000" charset="-122"/>
              </a:endParaRPr>
            </a:p>
          </p:txBody>
        </p:sp>
        <p:sp>
          <p:nvSpPr>
            <p:cNvPr id="62" name="TextBox 10"/>
            <p:cNvSpPr txBox="1"/>
            <p:nvPr/>
          </p:nvSpPr>
          <p:spPr>
            <a:xfrm>
              <a:off x="10498" y="7183"/>
              <a:ext cx="1432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zh-CN" altLang="en-US" sz="2800" b="1" dirty="0">
                  <a:solidFill>
                    <a:srgbClr val="A53E78"/>
                  </a:solidFill>
                  <a:latin typeface="HarmonyOS Sans SC Black" panose="00000A00000000000000" charset="-122"/>
                  <a:ea typeface="HarmonyOS Sans SC Black" panose="00000A00000000000000" charset="-122"/>
                  <a:sym typeface="HarmonyOS Sans SC" panose="00000500000000000000" charset="-122"/>
                </a:rPr>
                <a:t>第一阶段</a:t>
              </a:r>
            </a:p>
          </p:txBody>
        </p:sp>
      </p:grpSp>
      <p:sp>
        <p:nvSpPr>
          <p:cNvPr id="1028" name="矩形 1027"/>
          <p:cNvSpPr/>
          <p:nvPr/>
        </p:nvSpPr>
        <p:spPr>
          <a:xfrm>
            <a:off x="433070" y="3411855"/>
            <a:ext cx="633539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800"/>
            <a:r>
              <a:rPr lang="zh-CN" altLang="en-US" sz="2000" b="1" dirty="0">
                <a:solidFill>
                  <a:srgbClr val="003E20"/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HarmonyOS Sans SC" panose="00000500000000000000" charset="-122"/>
              </a:rPr>
              <a:t>荣获３项国家级教学成果奖，获批国家级一流课程21门</a:t>
            </a:r>
          </a:p>
        </p:txBody>
      </p:sp>
      <p:sp>
        <p:nvSpPr>
          <p:cNvPr id="1031" name="矩形 1030"/>
          <p:cNvSpPr/>
          <p:nvPr/>
        </p:nvSpPr>
        <p:spPr>
          <a:xfrm>
            <a:off x="433070" y="4812665"/>
            <a:ext cx="400050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800"/>
            <a:r>
              <a:rPr lang="zh-CN" altLang="en-US" sz="2000" b="1" dirty="0">
                <a:solidFill>
                  <a:srgbClr val="003E20"/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HarmonyOS Sans SC" panose="00000500000000000000" charset="-122"/>
              </a:rPr>
              <a:t>入选国家第二轮</a:t>
            </a:r>
            <a:r>
              <a:rPr lang="en-US" altLang="zh-CN" sz="2000" b="1" dirty="0">
                <a:solidFill>
                  <a:srgbClr val="003E20"/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HarmonyOS Sans SC" panose="00000500000000000000" charset="-122"/>
              </a:rPr>
              <a:t>“</a:t>
            </a:r>
            <a:r>
              <a:rPr lang="zh-CN" altLang="en-US" sz="2000" b="1" dirty="0">
                <a:solidFill>
                  <a:srgbClr val="003E20"/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HarmonyOS Sans SC" panose="00000500000000000000" charset="-122"/>
              </a:rPr>
              <a:t>双一流</a:t>
            </a:r>
            <a:r>
              <a:rPr lang="en-US" altLang="zh-CN" sz="2000" b="1" dirty="0">
                <a:solidFill>
                  <a:srgbClr val="003E20"/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HarmonyOS Sans SC" panose="00000500000000000000" charset="-122"/>
              </a:rPr>
              <a:t>”</a:t>
            </a:r>
            <a:r>
              <a:rPr lang="zh-CN" altLang="en-US" sz="2000" b="1" dirty="0">
                <a:solidFill>
                  <a:srgbClr val="003E20"/>
                </a:solidFill>
                <a:effectLst/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HarmonyOS Sans SC" panose="00000500000000000000" charset="-122"/>
              </a:rPr>
              <a:t>建设高校</a:t>
            </a:r>
          </a:p>
        </p:txBody>
      </p:sp>
      <p:sp>
        <p:nvSpPr>
          <p:cNvPr id="1032" name="矩形: 圆角 1031"/>
          <p:cNvSpPr/>
          <p:nvPr/>
        </p:nvSpPr>
        <p:spPr>
          <a:xfrm>
            <a:off x="6287772" y="6167260"/>
            <a:ext cx="1822993" cy="346371"/>
          </a:xfrm>
          <a:prstGeom prst="roundRect">
            <a:avLst>
              <a:gd name="adj" fmla="val 50000"/>
            </a:avLst>
          </a:prstGeom>
          <a:solidFill>
            <a:srgbClr val="007A4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2022年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</a:endParaRPr>
          </a:p>
        </p:txBody>
      </p:sp>
      <p:sp>
        <p:nvSpPr>
          <p:cNvPr id="1037" name="矩形: 圆角 1036"/>
          <p:cNvSpPr/>
          <p:nvPr/>
        </p:nvSpPr>
        <p:spPr>
          <a:xfrm>
            <a:off x="8296310" y="4812496"/>
            <a:ext cx="1822993" cy="346371"/>
          </a:xfrm>
          <a:prstGeom prst="roundRect">
            <a:avLst>
              <a:gd name="adj" fmla="val 50000"/>
            </a:avLst>
          </a:prstGeom>
          <a:solidFill>
            <a:srgbClr val="007A4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2023年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</a:endParaRPr>
          </a:p>
        </p:txBody>
      </p:sp>
      <p:sp>
        <p:nvSpPr>
          <p:cNvPr id="1038" name="矩形: 圆角 1037"/>
          <p:cNvSpPr/>
          <p:nvPr/>
        </p:nvSpPr>
        <p:spPr>
          <a:xfrm>
            <a:off x="10286807" y="3458903"/>
            <a:ext cx="1822993" cy="346371"/>
          </a:xfrm>
          <a:prstGeom prst="roundRect">
            <a:avLst>
              <a:gd name="adj" fmla="val 50000"/>
            </a:avLst>
          </a:prstGeom>
          <a:solidFill>
            <a:srgbClr val="007A4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20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24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年</a:t>
            </a:r>
            <a:endParaRPr lang="zh-CN" altLang="en-US" sz="1200" b="1" dirty="0"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8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汉仪许静行楷W" panose="00020600040101010101" charset="-122"/>
              </a:rPr>
              <a:t>研究成果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阶段成就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 dir="vert"/>
      </p:transition>
    </mc:Choice>
    <mc:Fallback xmlns="">
      <p:transition spd="slow" advTm="3000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9" grpId="0"/>
      <p:bldP spid="1028" grpId="0"/>
      <p:bldP spid="1031" grpId="0"/>
      <p:bldP spid="1032" grpId="0" animBg="1"/>
      <p:bldP spid="1037" grpId="0" animBg="1"/>
      <p:bldP spid="10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onder5"/>
          <p:cNvCxnSpPr/>
          <p:nvPr/>
        </p:nvCxnSpPr>
        <p:spPr>
          <a:xfrm>
            <a:off x="516255" y="948690"/>
            <a:ext cx="11289665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3">
            <a:biLevel thresh="25000"/>
          </a:blip>
          <a:srcRect/>
          <a:stretch>
            <a:fillRect/>
          </a:stretch>
        </p:blipFill>
        <p:spPr>
          <a:xfrm>
            <a:off x="10037991" y="3019287"/>
            <a:ext cx="640711" cy="656321"/>
          </a:xfrm>
          <a:prstGeom prst="rect">
            <a:avLst/>
          </a:prstGeom>
        </p:spPr>
      </p:pic>
      <p:grpSp>
        <p:nvGrpSpPr>
          <p:cNvPr id="81" name="组合 80"/>
          <p:cNvGrpSpPr/>
          <p:nvPr/>
        </p:nvGrpSpPr>
        <p:grpSpPr>
          <a:xfrm>
            <a:off x="1068070" y="2626360"/>
            <a:ext cx="10186670" cy="2055495"/>
            <a:chOff x="1580" y="3265"/>
            <a:chExt cx="16042" cy="3237"/>
          </a:xfrm>
        </p:grpSpPr>
        <p:sp>
          <p:nvSpPr>
            <p:cNvPr id="78" name="弧形 77"/>
            <p:cNvSpPr/>
            <p:nvPr>
              <p:custDataLst>
                <p:tags r:id="rId2"/>
              </p:custDataLst>
            </p:nvPr>
          </p:nvSpPr>
          <p:spPr>
            <a:xfrm flipV="1">
              <a:off x="14386" y="3266"/>
              <a:ext cx="3237" cy="3237"/>
            </a:xfrm>
            <a:prstGeom prst="arc">
              <a:avLst>
                <a:gd name="adj1" fmla="val 1352946"/>
                <a:gd name="adj2" fmla="val 10848491"/>
              </a:avLst>
            </a:prstGeom>
            <a:ln w="44450" cap="rnd">
              <a:solidFill>
                <a:srgbClr val="A53E78">
                  <a:alpha val="50000"/>
                </a:srgbClr>
              </a:solidFill>
              <a:head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2" name="弧形 31"/>
            <p:cNvSpPr/>
            <p:nvPr>
              <p:custDataLst>
                <p:tags r:id="rId3"/>
              </p:custDataLst>
            </p:nvPr>
          </p:nvSpPr>
          <p:spPr>
            <a:xfrm flipV="1">
              <a:off x="11187" y="3266"/>
              <a:ext cx="3237" cy="3237"/>
            </a:xfrm>
            <a:prstGeom prst="arc">
              <a:avLst>
                <a:gd name="adj1" fmla="val 10822527"/>
                <a:gd name="adj2" fmla="val 20157622"/>
              </a:avLst>
            </a:prstGeom>
            <a:ln w="44450" cap="rnd">
              <a:solidFill>
                <a:srgbClr val="007A49">
                  <a:alpha val="50000"/>
                </a:srgbClr>
              </a:solidFill>
              <a:headEnd type="non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4"/>
              </p:custDataLst>
            </p:nvPr>
          </p:nvSpPr>
          <p:spPr>
            <a:xfrm>
              <a:off x="11664" y="3740"/>
              <a:ext cx="2284" cy="2284"/>
            </a:xfrm>
            <a:prstGeom prst="ellipse">
              <a:avLst/>
            </a:prstGeom>
            <a:gradFill>
              <a:gsLst>
                <a:gs pos="100000">
                  <a:srgbClr val="A53E78"/>
                </a:gs>
                <a:gs pos="0">
                  <a:srgbClr val="A53E78">
                    <a:alpha val="70000"/>
                  </a:srgbClr>
                </a:gs>
              </a:gsLst>
              <a:lin ang="5400000" scaled="0"/>
            </a:gradFill>
            <a:ln>
              <a:noFill/>
            </a:ln>
            <a:effectLst>
              <a:innerShdw blurRad="152400">
                <a:schemeClr val="accent3">
                  <a:lumMod val="20000"/>
                  <a:lumOff val="8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424815" bIns="0" numCol="1" spcCol="0" rtlCol="0" fromWordArt="0" anchor="t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b="1">
                <a:solidFill>
                  <a:srgbClr val="FFFFFF"/>
                </a:solidFill>
                <a:latin typeface="+mn-ea"/>
                <a:cs typeface="+mj-ea"/>
                <a:sym typeface="+mn-ea"/>
              </a:endParaRPr>
            </a:p>
          </p:txBody>
        </p:sp>
        <p:sp>
          <p:nvSpPr>
            <p:cNvPr id="40" name="Freeform 60"/>
            <p:cNvSpPr>
              <a:spLocks noEditPoints="1"/>
            </p:cNvSpPr>
            <p:nvPr/>
          </p:nvSpPr>
          <p:spPr bwMode="auto">
            <a:xfrm>
              <a:off x="12482" y="4540"/>
              <a:ext cx="644" cy="729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29" tIns="48214" rIns="96429" bIns="48214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90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2" name="弧形 41"/>
            <p:cNvSpPr/>
            <p:nvPr>
              <p:custDataLst>
                <p:tags r:id="rId5"/>
              </p:custDataLst>
            </p:nvPr>
          </p:nvSpPr>
          <p:spPr>
            <a:xfrm flipV="1">
              <a:off x="7985" y="3266"/>
              <a:ext cx="3237" cy="3237"/>
            </a:xfrm>
            <a:prstGeom prst="arc">
              <a:avLst>
                <a:gd name="adj1" fmla="val 1352946"/>
                <a:gd name="adj2" fmla="val 10848491"/>
              </a:avLst>
            </a:prstGeom>
            <a:ln w="44450" cap="rnd">
              <a:solidFill>
                <a:srgbClr val="A53E78">
                  <a:alpha val="50000"/>
                </a:srgbClr>
              </a:solidFill>
              <a:head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1" name="椭圆 50"/>
            <p:cNvSpPr/>
            <p:nvPr>
              <p:custDataLst>
                <p:tags r:id="rId6"/>
              </p:custDataLst>
            </p:nvPr>
          </p:nvSpPr>
          <p:spPr>
            <a:xfrm>
              <a:off x="8461" y="3740"/>
              <a:ext cx="2284" cy="2284"/>
            </a:xfrm>
            <a:prstGeom prst="ellipse">
              <a:avLst/>
            </a:prstGeom>
            <a:gradFill>
              <a:gsLst>
                <a:gs pos="0">
                  <a:srgbClr val="007A49"/>
                </a:gs>
                <a:gs pos="100000">
                  <a:srgbClr val="007A49">
                    <a:alpha val="70000"/>
                  </a:srgbClr>
                </a:gs>
              </a:gsLst>
              <a:lin ang="5400000" scaled="0"/>
            </a:gradFill>
            <a:ln>
              <a:noFill/>
            </a:ln>
            <a:effectLst>
              <a:innerShdw blurRad="152400">
                <a:schemeClr val="accent3">
                  <a:lumMod val="20000"/>
                  <a:lumOff val="8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424815" bIns="0" numCol="1" spcCol="0" rtlCol="0" fromWordArt="0" anchor="t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b="1">
                <a:solidFill>
                  <a:srgbClr val="FFFFFF"/>
                </a:solidFill>
                <a:latin typeface="+mn-ea"/>
                <a:cs typeface="+mj-ea"/>
                <a:sym typeface="+mn-ea"/>
              </a:endParaRPr>
            </a:p>
          </p:txBody>
        </p:sp>
        <p:sp>
          <p:nvSpPr>
            <p:cNvPr id="76" name="Freeform 60"/>
            <p:cNvSpPr>
              <a:spLocks noEditPoints="1"/>
            </p:cNvSpPr>
            <p:nvPr/>
          </p:nvSpPr>
          <p:spPr bwMode="auto">
            <a:xfrm>
              <a:off x="9282" y="4540"/>
              <a:ext cx="644" cy="729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29" tIns="48214" rIns="96429" bIns="48214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90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5" name="弧形 34"/>
            <p:cNvSpPr/>
            <p:nvPr>
              <p:custDataLst>
                <p:tags r:id="rId7"/>
              </p:custDataLst>
            </p:nvPr>
          </p:nvSpPr>
          <p:spPr>
            <a:xfrm flipV="1">
              <a:off x="4782" y="3265"/>
              <a:ext cx="3237" cy="3237"/>
            </a:xfrm>
            <a:prstGeom prst="arc">
              <a:avLst>
                <a:gd name="adj1" fmla="val 10822527"/>
                <a:gd name="adj2" fmla="val 20157622"/>
              </a:avLst>
            </a:prstGeom>
            <a:ln w="44450" cap="rnd">
              <a:solidFill>
                <a:srgbClr val="007A49">
                  <a:alpha val="50000"/>
                </a:srgbClr>
              </a:solidFill>
              <a:headEnd type="non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8"/>
              </p:custDataLst>
            </p:nvPr>
          </p:nvSpPr>
          <p:spPr>
            <a:xfrm>
              <a:off x="5259" y="3739"/>
              <a:ext cx="2284" cy="2284"/>
            </a:xfrm>
            <a:prstGeom prst="ellipse">
              <a:avLst/>
            </a:prstGeom>
            <a:gradFill>
              <a:gsLst>
                <a:gs pos="100000">
                  <a:srgbClr val="A53E78"/>
                </a:gs>
                <a:gs pos="0">
                  <a:srgbClr val="A53E78">
                    <a:alpha val="70000"/>
                  </a:srgbClr>
                </a:gs>
              </a:gsLst>
              <a:lin ang="5400000" scaled="0"/>
            </a:gradFill>
            <a:ln>
              <a:noFill/>
            </a:ln>
            <a:effectLst>
              <a:innerShdw blurRad="152400">
                <a:schemeClr val="accent3">
                  <a:lumMod val="20000"/>
                  <a:lumOff val="8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424815" bIns="0" numCol="1" spcCol="0" rtlCol="0" fromWordArt="0" anchor="t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b="1">
                <a:solidFill>
                  <a:srgbClr val="FFFFFF"/>
                </a:solidFill>
                <a:latin typeface="+mn-ea"/>
                <a:cs typeface="+mj-ea"/>
                <a:sym typeface="+mn-ea"/>
              </a:endParaRPr>
            </a:p>
          </p:txBody>
        </p:sp>
        <p:sp>
          <p:nvSpPr>
            <p:cNvPr id="20" name="Freeform 60"/>
            <p:cNvSpPr>
              <a:spLocks noEditPoints="1"/>
            </p:cNvSpPr>
            <p:nvPr/>
          </p:nvSpPr>
          <p:spPr bwMode="auto">
            <a:xfrm>
              <a:off x="6077" y="4539"/>
              <a:ext cx="644" cy="729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29" tIns="48214" rIns="96429" bIns="48214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90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1" name="弧形 30"/>
            <p:cNvSpPr/>
            <p:nvPr>
              <p:custDataLst>
                <p:tags r:id="rId9"/>
              </p:custDataLst>
            </p:nvPr>
          </p:nvSpPr>
          <p:spPr>
            <a:xfrm flipV="1">
              <a:off x="1580" y="3265"/>
              <a:ext cx="3237" cy="3237"/>
            </a:xfrm>
            <a:prstGeom prst="arc">
              <a:avLst>
                <a:gd name="adj1" fmla="val 1352946"/>
                <a:gd name="adj2" fmla="val 10848491"/>
              </a:avLst>
            </a:prstGeom>
            <a:ln w="44450" cap="rnd">
              <a:solidFill>
                <a:srgbClr val="A53E78">
                  <a:alpha val="50000"/>
                </a:srgbClr>
              </a:solidFill>
              <a:head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10"/>
              </p:custDataLst>
            </p:nvPr>
          </p:nvSpPr>
          <p:spPr>
            <a:xfrm>
              <a:off x="2056" y="3739"/>
              <a:ext cx="2284" cy="2284"/>
            </a:xfrm>
            <a:prstGeom prst="ellipse">
              <a:avLst/>
            </a:prstGeom>
            <a:gradFill>
              <a:gsLst>
                <a:gs pos="0">
                  <a:srgbClr val="007A49"/>
                </a:gs>
                <a:gs pos="100000">
                  <a:srgbClr val="007A49">
                    <a:alpha val="70000"/>
                  </a:srgbClr>
                </a:gs>
              </a:gsLst>
              <a:lin ang="5400000" scaled="0"/>
            </a:gradFill>
            <a:ln>
              <a:noFill/>
            </a:ln>
            <a:effectLst>
              <a:innerShdw blurRad="152400">
                <a:schemeClr val="accent3">
                  <a:lumMod val="20000"/>
                  <a:lumOff val="8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424815" bIns="0" numCol="1" spcCol="0" rtlCol="0" fromWordArt="0" anchor="t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b="1">
                <a:solidFill>
                  <a:srgbClr val="FFFFFF"/>
                </a:solidFill>
                <a:latin typeface="+mn-ea"/>
                <a:cs typeface="+mj-ea"/>
                <a:sym typeface="+mn-ea"/>
              </a:endParaRPr>
            </a:p>
          </p:txBody>
        </p:sp>
        <p:sp>
          <p:nvSpPr>
            <p:cNvPr id="23" name="Freeform 60"/>
            <p:cNvSpPr>
              <a:spLocks noEditPoints="1"/>
            </p:cNvSpPr>
            <p:nvPr/>
          </p:nvSpPr>
          <p:spPr bwMode="auto">
            <a:xfrm>
              <a:off x="2877" y="4539"/>
              <a:ext cx="644" cy="729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29" tIns="48214" rIns="96429" bIns="48214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90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79" name="椭圆 78"/>
            <p:cNvSpPr/>
            <p:nvPr>
              <p:custDataLst>
                <p:tags r:id="rId11"/>
              </p:custDataLst>
            </p:nvPr>
          </p:nvSpPr>
          <p:spPr>
            <a:xfrm>
              <a:off x="14862" y="3740"/>
              <a:ext cx="2284" cy="2284"/>
            </a:xfrm>
            <a:prstGeom prst="ellipse">
              <a:avLst/>
            </a:prstGeom>
            <a:gradFill>
              <a:gsLst>
                <a:gs pos="0">
                  <a:srgbClr val="007A49"/>
                </a:gs>
                <a:gs pos="100000">
                  <a:srgbClr val="007A49">
                    <a:alpha val="70000"/>
                  </a:srgbClr>
                </a:gs>
              </a:gsLst>
              <a:lin ang="5400000" scaled="0"/>
            </a:gradFill>
            <a:ln>
              <a:noFill/>
            </a:ln>
            <a:effectLst>
              <a:innerShdw blurRad="152400">
                <a:schemeClr val="accent3">
                  <a:lumMod val="20000"/>
                  <a:lumOff val="8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tIns="424815" bIns="0" numCol="1" spcCol="0" rtlCol="0" fromWordArt="0" anchor="t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b="1">
                <a:solidFill>
                  <a:srgbClr val="FFFFFF"/>
                </a:solidFill>
                <a:latin typeface="+mn-ea"/>
                <a:cs typeface="+mj-ea"/>
                <a:sym typeface="+mn-ea"/>
              </a:endParaRPr>
            </a:p>
          </p:txBody>
        </p:sp>
        <p:sp>
          <p:nvSpPr>
            <p:cNvPr id="80" name="Freeform 60"/>
            <p:cNvSpPr>
              <a:spLocks noEditPoints="1"/>
            </p:cNvSpPr>
            <p:nvPr/>
          </p:nvSpPr>
          <p:spPr bwMode="auto">
            <a:xfrm>
              <a:off x="15683" y="4540"/>
              <a:ext cx="644" cy="729"/>
            </a:xfrm>
            <a:custGeom>
              <a:avLst/>
              <a:gdLst>
                <a:gd name="T0" fmla="*/ 20 w 78"/>
                <a:gd name="T1" fmla="*/ 7 h 88"/>
                <a:gd name="T2" fmla="*/ 20 w 78"/>
                <a:gd name="T3" fmla="*/ 11 h 88"/>
                <a:gd name="T4" fmla="*/ 5 w 78"/>
                <a:gd name="T5" fmla="*/ 6 h 88"/>
                <a:gd name="T6" fmla="*/ 1 w 78"/>
                <a:gd name="T7" fmla="*/ 8 h 88"/>
                <a:gd name="T8" fmla="*/ 0 w 78"/>
                <a:gd name="T9" fmla="*/ 20 h 88"/>
                <a:gd name="T10" fmla="*/ 3 w 78"/>
                <a:gd name="T11" fmla="*/ 38 h 88"/>
                <a:gd name="T12" fmla="*/ 17 w 78"/>
                <a:gd name="T13" fmla="*/ 49 h 88"/>
                <a:gd name="T14" fmla="*/ 20 w 78"/>
                <a:gd name="T15" fmla="*/ 50 h 88"/>
                <a:gd name="T16" fmla="*/ 20 w 78"/>
                <a:gd name="T17" fmla="*/ 49 h 88"/>
                <a:gd name="T18" fmla="*/ 31 w 78"/>
                <a:gd name="T19" fmla="*/ 52 h 88"/>
                <a:gd name="T20" fmla="*/ 31 w 78"/>
                <a:gd name="T21" fmla="*/ 64 h 88"/>
                <a:gd name="T22" fmla="*/ 27 w 78"/>
                <a:gd name="T23" fmla="*/ 64 h 88"/>
                <a:gd name="T24" fmla="*/ 27 w 78"/>
                <a:gd name="T25" fmla="*/ 68 h 88"/>
                <a:gd name="T26" fmla="*/ 15 w 78"/>
                <a:gd name="T27" fmla="*/ 68 h 88"/>
                <a:gd name="T28" fmla="*/ 15 w 78"/>
                <a:gd name="T29" fmla="*/ 88 h 88"/>
                <a:gd name="T30" fmla="*/ 64 w 78"/>
                <a:gd name="T31" fmla="*/ 88 h 88"/>
                <a:gd name="T32" fmla="*/ 64 w 78"/>
                <a:gd name="T33" fmla="*/ 68 h 88"/>
                <a:gd name="T34" fmla="*/ 52 w 78"/>
                <a:gd name="T35" fmla="*/ 68 h 88"/>
                <a:gd name="T36" fmla="*/ 52 w 78"/>
                <a:gd name="T37" fmla="*/ 64 h 88"/>
                <a:gd name="T38" fmla="*/ 47 w 78"/>
                <a:gd name="T39" fmla="*/ 64 h 88"/>
                <a:gd name="T40" fmla="*/ 47 w 78"/>
                <a:gd name="T41" fmla="*/ 52 h 88"/>
                <a:gd name="T42" fmla="*/ 58 w 78"/>
                <a:gd name="T43" fmla="*/ 49 h 88"/>
                <a:gd name="T44" fmla="*/ 58 w 78"/>
                <a:gd name="T45" fmla="*/ 50 h 88"/>
                <a:gd name="T46" fmla="*/ 61 w 78"/>
                <a:gd name="T47" fmla="*/ 49 h 88"/>
                <a:gd name="T48" fmla="*/ 75 w 78"/>
                <a:gd name="T49" fmla="*/ 38 h 88"/>
                <a:gd name="T50" fmla="*/ 78 w 78"/>
                <a:gd name="T51" fmla="*/ 20 h 88"/>
                <a:gd name="T52" fmla="*/ 77 w 78"/>
                <a:gd name="T53" fmla="*/ 8 h 88"/>
                <a:gd name="T54" fmla="*/ 73 w 78"/>
                <a:gd name="T55" fmla="*/ 6 h 88"/>
                <a:gd name="T56" fmla="*/ 58 w 78"/>
                <a:gd name="T57" fmla="*/ 11 h 88"/>
                <a:gd name="T58" fmla="*/ 58 w 78"/>
                <a:gd name="T59" fmla="*/ 7 h 88"/>
                <a:gd name="T60" fmla="*/ 60 w 78"/>
                <a:gd name="T61" fmla="*/ 7 h 88"/>
                <a:gd name="T62" fmla="*/ 60 w 78"/>
                <a:gd name="T63" fmla="*/ 0 h 88"/>
                <a:gd name="T64" fmla="*/ 17 w 78"/>
                <a:gd name="T65" fmla="*/ 0 h 88"/>
                <a:gd name="T66" fmla="*/ 17 w 78"/>
                <a:gd name="T67" fmla="*/ 7 h 88"/>
                <a:gd name="T68" fmla="*/ 20 w 78"/>
                <a:gd name="T69" fmla="*/ 7 h 88"/>
                <a:gd name="T70" fmla="*/ 63 w 78"/>
                <a:gd name="T71" fmla="*/ 42 h 88"/>
                <a:gd name="T72" fmla="*/ 59 w 78"/>
                <a:gd name="T73" fmla="*/ 20 h 88"/>
                <a:gd name="T74" fmla="*/ 61 w 78"/>
                <a:gd name="T75" fmla="*/ 22 h 88"/>
                <a:gd name="T76" fmla="*/ 66 w 78"/>
                <a:gd name="T77" fmla="*/ 18 h 88"/>
                <a:gd name="T78" fmla="*/ 64 w 78"/>
                <a:gd name="T79" fmla="*/ 16 h 88"/>
                <a:gd name="T80" fmla="*/ 71 w 78"/>
                <a:gd name="T81" fmla="*/ 13 h 88"/>
                <a:gd name="T82" fmla="*/ 72 w 78"/>
                <a:gd name="T83" fmla="*/ 20 h 88"/>
                <a:gd name="T84" fmla="*/ 69 w 78"/>
                <a:gd name="T85" fmla="*/ 36 h 88"/>
                <a:gd name="T86" fmla="*/ 63 w 78"/>
                <a:gd name="T87" fmla="*/ 42 h 88"/>
                <a:gd name="T88" fmla="*/ 19 w 78"/>
                <a:gd name="T89" fmla="*/ 20 h 88"/>
                <a:gd name="T90" fmla="*/ 15 w 78"/>
                <a:gd name="T91" fmla="*/ 42 h 88"/>
                <a:gd name="T92" fmla="*/ 9 w 78"/>
                <a:gd name="T93" fmla="*/ 36 h 88"/>
                <a:gd name="T94" fmla="*/ 6 w 78"/>
                <a:gd name="T95" fmla="*/ 20 h 88"/>
                <a:gd name="T96" fmla="*/ 7 w 78"/>
                <a:gd name="T97" fmla="*/ 13 h 88"/>
                <a:gd name="T98" fmla="*/ 14 w 78"/>
                <a:gd name="T99" fmla="*/ 16 h 88"/>
                <a:gd name="T100" fmla="*/ 12 w 78"/>
                <a:gd name="T101" fmla="*/ 18 h 88"/>
                <a:gd name="T102" fmla="*/ 17 w 78"/>
                <a:gd name="T103" fmla="*/ 22 h 88"/>
                <a:gd name="T104" fmla="*/ 19 w 78"/>
                <a:gd name="T105" fmla="*/ 20 h 88"/>
                <a:gd name="T106" fmla="*/ 32 w 78"/>
                <a:gd name="T107" fmla="*/ 10 h 88"/>
                <a:gd name="T108" fmla="*/ 32 w 78"/>
                <a:gd name="T109" fmla="*/ 45 h 88"/>
                <a:gd name="T110" fmla="*/ 25 w 78"/>
                <a:gd name="T111" fmla="*/ 41 h 88"/>
                <a:gd name="T112" fmla="*/ 28 w 78"/>
                <a:gd name="T113" fmla="*/ 14 h 88"/>
                <a:gd name="T114" fmla="*/ 28 w 78"/>
                <a:gd name="T115" fmla="*/ 10 h 88"/>
                <a:gd name="T116" fmla="*/ 32 w 78"/>
                <a:gd name="T117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8" h="88">
                  <a:moveTo>
                    <a:pt x="20" y="7"/>
                  </a:moveTo>
                  <a:cubicBezTo>
                    <a:pt x="20" y="8"/>
                    <a:pt x="21" y="10"/>
                    <a:pt x="20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1"/>
                    <a:pt x="0" y="16"/>
                    <a:pt x="0" y="20"/>
                  </a:cubicBezTo>
                  <a:cubicBezTo>
                    <a:pt x="0" y="26"/>
                    <a:pt x="1" y="33"/>
                    <a:pt x="3" y="38"/>
                  </a:cubicBezTo>
                  <a:cubicBezTo>
                    <a:pt x="6" y="44"/>
                    <a:pt x="10" y="48"/>
                    <a:pt x="17" y="49"/>
                  </a:cubicBezTo>
                  <a:cubicBezTo>
                    <a:pt x="18" y="50"/>
                    <a:pt x="19" y="50"/>
                    <a:pt x="20" y="50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2" y="51"/>
                    <a:pt x="26" y="52"/>
                    <a:pt x="31" y="5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52"/>
                    <a:pt x="47" y="52"/>
                    <a:pt x="47" y="52"/>
                  </a:cubicBezTo>
                  <a:cubicBezTo>
                    <a:pt x="52" y="52"/>
                    <a:pt x="56" y="51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9" y="50"/>
                    <a:pt x="60" y="50"/>
                    <a:pt x="61" y="49"/>
                  </a:cubicBezTo>
                  <a:cubicBezTo>
                    <a:pt x="68" y="48"/>
                    <a:pt x="72" y="44"/>
                    <a:pt x="75" y="38"/>
                  </a:cubicBezTo>
                  <a:cubicBezTo>
                    <a:pt x="77" y="33"/>
                    <a:pt x="78" y="26"/>
                    <a:pt x="78" y="20"/>
                  </a:cubicBezTo>
                  <a:cubicBezTo>
                    <a:pt x="78" y="16"/>
                    <a:pt x="78" y="11"/>
                    <a:pt x="77" y="8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7" y="10"/>
                    <a:pt x="58" y="8"/>
                    <a:pt x="58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0" y="7"/>
                    <a:pt x="20" y="7"/>
                    <a:pt x="20" y="7"/>
                  </a:cubicBezTo>
                  <a:close/>
                  <a:moveTo>
                    <a:pt x="63" y="42"/>
                  </a:moveTo>
                  <a:cubicBezTo>
                    <a:pt x="64" y="36"/>
                    <a:pt x="60" y="28"/>
                    <a:pt x="59" y="2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5"/>
                    <a:pt x="72" y="18"/>
                    <a:pt x="72" y="20"/>
                  </a:cubicBezTo>
                  <a:cubicBezTo>
                    <a:pt x="71" y="26"/>
                    <a:pt x="71" y="31"/>
                    <a:pt x="69" y="36"/>
                  </a:cubicBezTo>
                  <a:cubicBezTo>
                    <a:pt x="67" y="39"/>
                    <a:pt x="65" y="41"/>
                    <a:pt x="63" y="42"/>
                  </a:cubicBezTo>
                  <a:close/>
                  <a:moveTo>
                    <a:pt x="19" y="20"/>
                  </a:moveTo>
                  <a:cubicBezTo>
                    <a:pt x="17" y="28"/>
                    <a:pt x="14" y="36"/>
                    <a:pt x="15" y="42"/>
                  </a:cubicBezTo>
                  <a:cubicBezTo>
                    <a:pt x="13" y="41"/>
                    <a:pt x="11" y="39"/>
                    <a:pt x="9" y="36"/>
                  </a:cubicBezTo>
                  <a:cubicBezTo>
                    <a:pt x="7" y="31"/>
                    <a:pt x="6" y="26"/>
                    <a:pt x="6" y="20"/>
                  </a:cubicBezTo>
                  <a:cubicBezTo>
                    <a:pt x="6" y="18"/>
                    <a:pt x="6" y="15"/>
                    <a:pt x="7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0"/>
                    <a:pt x="19" y="20"/>
                    <a:pt x="19" y="20"/>
                  </a:cubicBezTo>
                  <a:close/>
                  <a:moveTo>
                    <a:pt x="32" y="10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27" y="45"/>
                    <a:pt x="25" y="41"/>
                  </a:cubicBezTo>
                  <a:cubicBezTo>
                    <a:pt x="24" y="37"/>
                    <a:pt x="28" y="16"/>
                    <a:pt x="28" y="14"/>
                  </a:cubicBezTo>
                  <a:cubicBezTo>
                    <a:pt x="28" y="13"/>
                    <a:pt x="28" y="10"/>
                    <a:pt x="28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29" tIns="48214" rIns="96429" bIns="48214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90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82" name="矩形 30"/>
          <p:cNvSpPr>
            <a:spLocks noChangeArrowheads="1"/>
          </p:cNvSpPr>
          <p:nvPr/>
        </p:nvSpPr>
        <p:spPr bwMode="auto">
          <a:xfrm>
            <a:off x="1475740" y="4645025"/>
            <a:ext cx="1238885" cy="73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A53E78"/>
                </a:solidFill>
                <a:latin typeface="HarmonyOS Sans SC Black" panose="00000A00000000000000" charset="-122"/>
                <a:ea typeface="HarmonyOS Sans SC Black" panose="00000A00000000000000" charset="-122"/>
                <a:sym typeface="微软雅黑" panose="020B0503020204020204" charset="-122"/>
              </a:rPr>
              <a:t>请填写荣誉</a:t>
            </a:r>
          </a:p>
        </p:txBody>
      </p:sp>
      <p:sp>
        <p:nvSpPr>
          <p:cNvPr id="87" name="矩形 30"/>
          <p:cNvSpPr>
            <a:spLocks noChangeArrowheads="1"/>
          </p:cNvSpPr>
          <p:nvPr/>
        </p:nvSpPr>
        <p:spPr bwMode="auto">
          <a:xfrm>
            <a:off x="3508375" y="1977390"/>
            <a:ext cx="1238885" cy="73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007A49"/>
                </a:solidFill>
                <a:latin typeface="HarmonyOS Sans SC Black" panose="00000A00000000000000" charset="-122"/>
                <a:ea typeface="HarmonyOS Sans SC Black" panose="00000A00000000000000" charset="-122"/>
                <a:sym typeface="微软雅黑" panose="020B0503020204020204" charset="-122"/>
              </a:rPr>
              <a:t>请填写荣誉</a:t>
            </a:r>
          </a:p>
        </p:txBody>
      </p:sp>
      <p:sp>
        <p:nvSpPr>
          <p:cNvPr id="88" name="矩形 30"/>
          <p:cNvSpPr>
            <a:spLocks noChangeArrowheads="1"/>
          </p:cNvSpPr>
          <p:nvPr/>
        </p:nvSpPr>
        <p:spPr bwMode="auto">
          <a:xfrm>
            <a:off x="5543550" y="4645025"/>
            <a:ext cx="1238885" cy="73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A53E78"/>
                </a:solidFill>
                <a:latin typeface="HarmonyOS Sans SC Black" panose="00000A00000000000000" charset="-122"/>
                <a:ea typeface="HarmonyOS Sans SC Black" panose="00000A00000000000000" charset="-122"/>
                <a:sym typeface="微软雅黑" panose="020B0503020204020204" charset="-122"/>
              </a:rPr>
              <a:t>请填写荣誉</a:t>
            </a:r>
          </a:p>
        </p:txBody>
      </p:sp>
      <p:sp>
        <p:nvSpPr>
          <p:cNvPr id="89" name="矩形 30"/>
          <p:cNvSpPr>
            <a:spLocks noChangeArrowheads="1"/>
          </p:cNvSpPr>
          <p:nvPr/>
        </p:nvSpPr>
        <p:spPr bwMode="auto">
          <a:xfrm>
            <a:off x="7578725" y="1977390"/>
            <a:ext cx="1238885" cy="73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007A49"/>
                </a:solidFill>
                <a:latin typeface="HarmonyOS Sans SC Black" panose="00000A00000000000000" charset="-122"/>
                <a:ea typeface="HarmonyOS Sans SC Black" panose="00000A00000000000000" charset="-122"/>
                <a:sym typeface="微软雅黑" panose="020B0503020204020204" charset="-122"/>
              </a:rPr>
              <a:t>请填写荣誉</a:t>
            </a:r>
          </a:p>
        </p:txBody>
      </p:sp>
      <p:sp>
        <p:nvSpPr>
          <p:cNvPr id="90" name="矩形 30"/>
          <p:cNvSpPr>
            <a:spLocks noChangeArrowheads="1"/>
          </p:cNvSpPr>
          <p:nvPr/>
        </p:nvSpPr>
        <p:spPr bwMode="auto">
          <a:xfrm>
            <a:off x="9610090" y="4645025"/>
            <a:ext cx="1238885" cy="73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A53E78"/>
                </a:solidFill>
                <a:latin typeface="HarmonyOS Sans SC Black" panose="00000A00000000000000" charset="-122"/>
                <a:ea typeface="HarmonyOS Sans SC Black" panose="00000A00000000000000" charset="-122"/>
                <a:sym typeface="微软雅黑" panose="020B0503020204020204" charset="-122"/>
              </a:rPr>
              <a:t>请填写荣誉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3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研究成果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荣誉展示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2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28562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" y="10033"/>
            <a:ext cx="2313615" cy="648218"/>
          </a:xfrm>
          <a:prstGeom prst="rect">
            <a:avLst/>
          </a:prstGeom>
        </p:spPr>
      </p:pic>
      <p:sp>
        <p:nvSpPr>
          <p:cNvPr id="32" name="Заголовок 1"/>
          <p:cNvSpPr txBox="1"/>
          <p:nvPr/>
        </p:nvSpPr>
        <p:spPr>
          <a:xfrm>
            <a:off x="1137369" y="1346533"/>
            <a:ext cx="4881562" cy="15096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280"/>
              </a:lnSpc>
            </a:pPr>
            <a:r>
              <a:rPr lang="en-US" sz="4800" b="1" spc="100" dirty="0">
                <a:solidFill>
                  <a:srgbClr val="E5F1EC"/>
                </a:soli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  <a:sym typeface="微软雅黑" panose="020B0503020204020204" charset="-122"/>
              </a:rPr>
              <a:t>CONTENTS</a:t>
            </a:r>
          </a:p>
          <a:p>
            <a:pPr>
              <a:lnSpc>
                <a:spcPts val="5280"/>
              </a:lnSpc>
            </a:pPr>
            <a:r>
              <a:rPr lang="zh-CN" altLang="en-US" sz="4800" b="1" spc="100" dirty="0">
                <a:solidFill>
                  <a:srgbClr val="E5F1EC"/>
                </a:solidFill>
                <a:effectLst/>
                <a:latin typeface="HarmonyOS Sans SC Black" panose="00000A00000000000000" charset="-122"/>
                <a:ea typeface="HarmonyOS Sans SC Black" panose="00000A00000000000000" charset="-122"/>
                <a:cs typeface="HarmonyOS Sans SC Black" panose="00000A00000000000000" charset="-122"/>
                <a:sym typeface="微软雅黑" panose="020B0503020204020204" charset="-122"/>
              </a:rPr>
              <a:t>目    录</a:t>
            </a:r>
            <a:endParaRPr lang="en-US" spc="100" dirty="0">
              <a:solidFill>
                <a:srgbClr val="E5F1EC"/>
              </a:solidFill>
              <a:effectLst/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  <a:p>
            <a:pPr>
              <a:lnSpc>
                <a:spcPts val="5280"/>
              </a:lnSpc>
            </a:pPr>
            <a:endParaRPr lang="en-US" b="1" spc="100" dirty="0">
              <a:solidFill>
                <a:srgbClr val="E5F1EC"/>
              </a:solidFill>
              <a:effectLst/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289050" y="3130550"/>
            <a:ext cx="2287270" cy="3279775"/>
          </a:xfrm>
          <a:prstGeom prst="rect">
            <a:avLst/>
          </a:prstGeom>
          <a:noFill/>
          <a:ln>
            <a:solidFill>
              <a:srgbClr val="007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6174105" y="3130550"/>
            <a:ext cx="2287270" cy="3279775"/>
          </a:xfrm>
          <a:prstGeom prst="rect">
            <a:avLst/>
          </a:prstGeom>
          <a:noFill/>
          <a:ln>
            <a:solidFill>
              <a:srgbClr val="007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3731260" y="3130550"/>
            <a:ext cx="2287270" cy="3279775"/>
          </a:xfrm>
          <a:prstGeom prst="rect">
            <a:avLst/>
          </a:prstGeom>
          <a:noFill/>
          <a:ln>
            <a:solidFill>
              <a:srgbClr val="007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Текст 11"/>
          <p:cNvSpPr txBox="1"/>
          <p:nvPr/>
        </p:nvSpPr>
        <p:spPr>
          <a:xfrm>
            <a:off x="3816985" y="3221990"/>
            <a:ext cx="624840" cy="4864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A49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  <a:sym typeface="微软雅黑" panose="020B0503020204020204" charset="-122"/>
              </a:rPr>
              <a:t>02</a:t>
            </a:r>
          </a:p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41" name="Текст 11"/>
          <p:cNvSpPr txBox="1"/>
          <p:nvPr/>
        </p:nvSpPr>
        <p:spPr>
          <a:xfrm>
            <a:off x="3774440" y="3708400"/>
            <a:ext cx="2115820" cy="4819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400" b="1" u="sng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" panose="00000500000000000000" charset="-122"/>
                <a:sym typeface="微软雅黑" panose="020B0503020204020204" charset="-122"/>
              </a:rPr>
              <a:t>研究内容</a:t>
            </a:r>
          </a:p>
          <a:p>
            <a:pPr marL="0" algn="l">
              <a:lnSpc>
                <a:spcPts val="1800"/>
              </a:lnSpc>
              <a:buClrTx/>
              <a:buSzTx/>
              <a:buNone/>
            </a:pP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44" name="Текст 11"/>
          <p:cNvSpPr txBox="1"/>
          <p:nvPr/>
        </p:nvSpPr>
        <p:spPr>
          <a:xfrm>
            <a:off x="3816985" y="4190365"/>
            <a:ext cx="2115820" cy="15309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立足学科特点，实事求是、分类施策、精准发力，形成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农科更强、工科更精、文科更特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的学科发展新格局。</a:t>
            </a: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6" name="Текст 11"/>
          <p:cNvSpPr txBox="1"/>
          <p:nvPr/>
        </p:nvSpPr>
        <p:spPr>
          <a:xfrm>
            <a:off x="1331595" y="3221990"/>
            <a:ext cx="624840" cy="4864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A49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  <a:sym typeface="微软雅黑" panose="020B0503020204020204" charset="-122"/>
              </a:rPr>
              <a:t>01</a:t>
            </a:r>
          </a:p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7" name="Текст 11"/>
          <p:cNvSpPr txBox="1"/>
          <p:nvPr/>
        </p:nvSpPr>
        <p:spPr>
          <a:xfrm>
            <a:off x="1289050" y="3708400"/>
            <a:ext cx="2115820" cy="4819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400" b="1" u="sng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" panose="00000500000000000000" charset="-122"/>
                <a:sym typeface="微软雅黑" panose="020B0503020204020204" charset="-122"/>
              </a:rPr>
              <a:t>研究背景</a:t>
            </a:r>
          </a:p>
          <a:p>
            <a:pPr marL="0" algn="l">
              <a:lnSpc>
                <a:spcPts val="1800"/>
              </a:lnSpc>
              <a:buClrTx/>
              <a:buSzTx/>
              <a:buNone/>
            </a:pP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8" name="Текст 11"/>
          <p:cNvSpPr txBox="1"/>
          <p:nvPr/>
        </p:nvSpPr>
        <p:spPr>
          <a:xfrm>
            <a:off x="1331595" y="4190365"/>
            <a:ext cx="2115820" cy="15309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立足学科特点，实事求是、分类施策、精准发力，形成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农科更强、工科更精、文科更特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的学科发展新格局。</a:t>
            </a: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9" name="Текст 11"/>
          <p:cNvSpPr txBox="1"/>
          <p:nvPr/>
        </p:nvSpPr>
        <p:spPr>
          <a:xfrm>
            <a:off x="6216650" y="3221990"/>
            <a:ext cx="624840" cy="4864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A49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  <a:sym typeface="微软雅黑" panose="020B0503020204020204" charset="-122"/>
              </a:rPr>
              <a:t>03</a:t>
            </a:r>
          </a:p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10" name="Текст 11"/>
          <p:cNvSpPr txBox="1"/>
          <p:nvPr/>
        </p:nvSpPr>
        <p:spPr>
          <a:xfrm>
            <a:off x="6174105" y="3708400"/>
            <a:ext cx="2115820" cy="4819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400" b="1" u="sng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" panose="00000500000000000000" charset="-122"/>
                <a:sym typeface="微软雅黑" panose="020B0503020204020204" charset="-122"/>
              </a:rPr>
              <a:t>研究思路</a:t>
            </a:r>
          </a:p>
          <a:p>
            <a:pPr marL="0" algn="l">
              <a:lnSpc>
                <a:spcPts val="1800"/>
              </a:lnSpc>
              <a:buClrTx/>
              <a:buSzTx/>
              <a:buNone/>
            </a:pP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11" name="Текст 11"/>
          <p:cNvSpPr txBox="1"/>
          <p:nvPr/>
        </p:nvSpPr>
        <p:spPr>
          <a:xfrm>
            <a:off x="6216650" y="4190365"/>
            <a:ext cx="2115820" cy="15309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立足学科特点，实事求是、分类施策、精准发力，形成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农科更强、工科更精、文科更特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的学科发展新格局。</a:t>
            </a: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12" name="Текст 11"/>
          <p:cNvSpPr txBox="1"/>
          <p:nvPr/>
        </p:nvSpPr>
        <p:spPr>
          <a:xfrm>
            <a:off x="8659495" y="3221990"/>
            <a:ext cx="624840" cy="4864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A49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  <a:sym typeface="微软雅黑" panose="020B0503020204020204" charset="-122"/>
              </a:rPr>
              <a:t>04</a:t>
            </a:r>
          </a:p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13" name="Текст 11"/>
          <p:cNvSpPr txBox="1"/>
          <p:nvPr/>
        </p:nvSpPr>
        <p:spPr>
          <a:xfrm>
            <a:off x="8616950" y="3708400"/>
            <a:ext cx="2115820" cy="4819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auto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zh-CN" altLang="en-US" sz="2400" b="1" u="sng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" panose="00000500000000000000" charset="-122"/>
                <a:sym typeface="微软雅黑" panose="020B0503020204020204" charset="-122"/>
              </a:rPr>
              <a:t>研究成果</a:t>
            </a:r>
          </a:p>
          <a:p>
            <a:pPr marL="0" algn="l">
              <a:lnSpc>
                <a:spcPts val="1800"/>
              </a:lnSpc>
              <a:buClrTx/>
              <a:buSzTx/>
              <a:buNone/>
            </a:pP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14" name="Текст 11"/>
          <p:cNvSpPr txBox="1"/>
          <p:nvPr/>
        </p:nvSpPr>
        <p:spPr>
          <a:xfrm>
            <a:off x="8659495" y="4190365"/>
            <a:ext cx="2115820" cy="15309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立足学科特点，实事求是、分类施策、精准发力，形成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“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农科更强、工科更精、文科更特</a:t>
            </a:r>
            <a:r>
              <a:rPr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”</a:t>
            </a:r>
            <a:r>
              <a:rPr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+mn-ea"/>
              </a:rPr>
              <a:t>的学科发展新格局。</a:t>
            </a:r>
            <a:endParaRPr lang="en-US" sz="1100" b="1" dirty="0">
              <a:latin typeface="微软雅黑" panose="020B0503020204020204" charset="-122"/>
              <a:ea typeface="微软雅黑" panose="020B0503020204020204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616315" y="3130550"/>
            <a:ext cx="2287270" cy="3279775"/>
          </a:xfrm>
          <a:prstGeom prst="rect">
            <a:avLst/>
          </a:prstGeom>
          <a:noFill/>
          <a:ln>
            <a:solidFill>
              <a:srgbClr val="007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5" grpId="0" animBg="1"/>
      <p:bldP spid="42" grpId="0" animBg="1"/>
      <p:bldP spid="38" grpId="0" animBg="1"/>
      <p:bldP spid="37" grpId="0"/>
      <p:bldP spid="41" grpId="0"/>
      <p:bldP spid="4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10160"/>
            <a:ext cx="12192000" cy="685863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alphaModFix amt="10000"/>
          </a:blip>
          <a:srcRect/>
          <a:stretch>
            <a:fillRect/>
          </a:stretch>
        </p:blipFill>
        <p:spPr>
          <a:xfrm>
            <a:off x="10160" y="1189990"/>
            <a:ext cx="12193270" cy="274701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173854" y="1961499"/>
            <a:ext cx="384429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800" b="1" dirty="0">
                <a:solidFill>
                  <a:srgbClr val="A53E78"/>
                </a:solidFill>
                <a:latin typeface="HarmonyOS Sans SC Black" panose="00000A00000000000000" charset="-122"/>
                <a:ea typeface="HarmonyOS Sans SC Black" panose="00000A00000000000000" charset="-122"/>
              </a:rPr>
              <a:t>THANKS</a:t>
            </a:r>
            <a:endParaRPr kumimoji="1" lang="en-US" altLang="zh-CN" sz="4800" b="1" dirty="0">
              <a:solidFill>
                <a:srgbClr val="007A49"/>
              </a:solidFill>
              <a:latin typeface="HarmonyOS Sans SC" panose="00000500000000000000" charset="-122"/>
              <a:ea typeface="HarmonyOS Sans SC" panose="00000500000000000000" charset="-122"/>
            </a:endParaRPr>
          </a:p>
          <a:p>
            <a:pPr algn="ctr"/>
            <a:r>
              <a:rPr kumimoji="1" lang="zh-CN" altLang="en-US" sz="4800" b="1" dirty="0">
                <a:solidFill>
                  <a:srgbClr val="007A49"/>
                </a:solidFill>
                <a:latin typeface="HarmonyOS Sans SC Black" panose="00000A00000000000000" charset="-122"/>
                <a:ea typeface="HarmonyOS Sans SC Black" panose="00000A00000000000000" charset="-122"/>
              </a:rPr>
              <a:t>感谢您的观看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" y="10033"/>
            <a:ext cx="2313618" cy="648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onder5"/>
          <p:cNvCxnSpPr/>
          <p:nvPr/>
        </p:nvCxnSpPr>
        <p:spPr>
          <a:xfrm>
            <a:off x="516255" y="948690"/>
            <a:ext cx="11289665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nder4"/>
          <p:cNvSpPr txBox="1"/>
          <p:nvPr/>
        </p:nvSpPr>
        <p:spPr>
          <a:xfrm>
            <a:off x="51625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en-US" altLang="zh-CN" sz="3600" dirty="0">
                <a:solidFill>
                  <a:srgbClr val="007A49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汉仪许静行楷W" panose="00020600040101010101" charset="-122"/>
              </a:rPr>
              <a:t> </a:t>
            </a:r>
            <a:r>
              <a:rPr lang="zh-CN" sz="3600" dirty="0">
                <a:solidFill>
                  <a:srgbClr val="007A49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汉仪许静行楷W" panose="00020600040101010101" charset="-122"/>
              </a:rPr>
              <a:t>设计理念说明</a:t>
            </a:r>
          </a:p>
        </p:txBody>
      </p: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>
            <a:fillRect/>
          </a:stretch>
        </p:blipFill>
        <p:spPr>
          <a:xfrm>
            <a:off x="10037991" y="3019287"/>
            <a:ext cx="640711" cy="656321"/>
          </a:xfrm>
          <a:prstGeom prst="rect">
            <a:avLst/>
          </a:prstGeom>
        </p:spPr>
      </p:pic>
      <p:pic>
        <p:nvPicPr>
          <p:cNvPr id="3" name="图片 2" descr="组 8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55" y="1113790"/>
            <a:ext cx="4370705" cy="1553210"/>
          </a:xfrm>
          <a:prstGeom prst="rect">
            <a:avLst/>
          </a:prstGeom>
        </p:spPr>
      </p:pic>
      <p:pic>
        <p:nvPicPr>
          <p:cNvPr id="4" name="图片 3" descr="组 81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55" y="2832100"/>
            <a:ext cx="4370705" cy="15532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94045" y="1322070"/>
            <a:ext cx="5830570" cy="4869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</a:t>
            </a:r>
            <a:r>
              <a:rPr lang="zh-CN" altLang="en-US" sz="1600">
                <a:solidFill>
                  <a:srgbClr val="003E20"/>
                </a:solidFill>
              </a:rPr>
              <a:t>本</a:t>
            </a:r>
            <a:r>
              <a:rPr lang="en-US" altLang="zh-CN" sz="1600">
                <a:solidFill>
                  <a:srgbClr val="003E20"/>
                </a:solidFill>
              </a:rPr>
              <a:t>PPT</a:t>
            </a:r>
            <a:r>
              <a:rPr lang="zh-CN" altLang="en-US" sz="1600">
                <a:solidFill>
                  <a:srgbClr val="003E20"/>
                </a:solidFill>
              </a:rPr>
              <a:t>以</a:t>
            </a:r>
            <a:r>
              <a:rPr lang="en-US" altLang="zh-CN" sz="1600">
                <a:solidFill>
                  <a:srgbClr val="003E20"/>
                </a:solidFill>
              </a:rPr>
              <a:t>“</a:t>
            </a:r>
            <a:r>
              <a:rPr lang="zh-CN" altLang="en-US" sz="1600">
                <a:solidFill>
                  <a:srgbClr val="003E20"/>
                </a:solidFill>
              </a:rPr>
              <a:t>展现华农风采</a:t>
            </a:r>
            <a:r>
              <a:rPr lang="en-US" altLang="zh-CN" sz="1600">
                <a:solidFill>
                  <a:srgbClr val="003E20"/>
                </a:solidFill>
              </a:rPr>
              <a:t>”</a:t>
            </a:r>
            <a:r>
              <a:rPr lang="zh-CN" altLang="en-US" sz="1600">
                <a:solidFill>
                  <a:srgbClr val="003E20"/>
                </a:solidFill>
              </a:rPr>
              <a:t>为核心目标，聚焦实用性设计，服务于校园汇报场景。</a:t>
            </a: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003E20"/>
                </a:solidFill>
              </a:rPr>
              <a:t>       </a:t>
            </a:r>
            <a:r>
              <a:rPr lang="zh-CN" altLang="en-US" sz="1600">
                <a:solidFill>
                  <a:srgbClr val="003E20"/>
                </a:solidFill>
              </a:rPr>
              <a:t>采用华南农业大学标志性紫荆红（</a:t>
            </a:r>
            <a:r>
              <a:rPr lang="en-US" altLang="zh-CN" sz="1600">
                <a:solidFill>
                  <a:srgbClr val="003E20"/>
                </a:solidFill>
              </a:rPr>
              <a:t>#A53E78</a:t>
            </a:r>
            <a:r>
              <a:rPr lang="zh-CN" altLang="en-US" sz="1600">
                <a:solidFill>
                  <a:srgbClr val="003E20"/>
                </a:solidFill>
              </a:rPr>
              <a:t>）与华农绿（</a:t>
            </a:r>
            <a:r>
              <a:rPr lang="en-US" altLang="zh-CN" sz="1600">
                <a:solidFill>
                  <a:srgbClr val="003E20"/>
                </a:solidFill>
              </a:rPr>
              <a:t>#007A49</a:t>
            </a:r>
            <a:r>
              <a:rPr lang="zh-CN" altLang="en-US" sz="1600">
                <a:solidFill>
                  <a:srgbClr val="003E20"/>
                </a:solidFill>
              </a:rPr>
              <a:t>）为主色调，通过配色强化视觉归属感。内容架构按</a:t>
            </a:r>
            <a:r>
              <a:rPr lang="en-US" altLang="zh-CN" sz="1600">
                <a:solidFill>
                  <a:srgbClr val="003E20"/>
                </a:solidFill>
              </a:rPr>
              <a:t>“</a:t>
            </a:r>
            <a:r>
              <a:rPr lang="zh-CN" altLang="en-US" sz="1600">
                <a:solidFill>
                  <a:srgbClr val="003E20"/>
                </a:solidFill>
              </a:rPr>
              <a:t>研究背景</a:t>
            </a:r>
            <a:r>
              <a:rPr lang="en-US" altLang="zh-CN" sz="1600">
                <a:solidFill>
                  <a:srgbClr val="003E20"/>
                </a:solidFill>
              </a:rPr>
              <a:t>-</a:t>
            </a:r>
            <a:r>
              <a:rPr lang="zh-CN" altLang="en-US" sz="1600">
                <a:solidFill>
                  <a:srgbClr val="003E20"/>
                </a:solidFill>
              </a:rPr>
              <a:t>研究内容</a:t>
            </a:r>
            <a:r>
              <a:rPr lang="en-US" altLang="zh-CN" sz="1600">
                <a:solidFill>
                  <a:srgbClr val="003E20"/>
                </a:solidFill>
              </a:rPr>
              <a:t>-</a:t>
            </a:r>
            <a:r>
              <a:rPr lang="zh-CN" altLang="en-US" sz="1600">
                <a:solidFill>
                  <a:srgbClr val="003E20"/>
                </a:solidFill>
              </a:rPr>
              <a:t>研究思路</a:t>
            </a:r>
            <a:r>
              <a:rPr lang="en-US" altLang="zh-CN" sz="1600">
                <a:solidFill>
                  <a:srgbClr val="003E20"/>
                </a:solidFill>
              </a:rPr>
              <a:t>-</a:t>
            </a:r>
            <a:r>
              <a:rPr lang="zh-CN" altLang="en-US" sz="1600">
                <a:solidFill>
                  <a:srgbClr val="003E20"/>
                </a:solidFill>
              </a:rPr>
              <a:t>研究成果</a:t>
            </a:r>
            <a:r>
              <a:rPr lang="en-US" altLang="zh-CN" sz="1600">
                <a:solidFill>
                  <a:srgbClr val="003E20"/>
                </a:solidFill>
              </a:rPr>
              <a:t>”</a:t>
            </a:r>
            <a:r>
              <a:rPr lang="zh-CN" altLang="en-US" sz="1600">
                <a:solidFill>
                  <a:srgbClr val="003E20"/>
                </a:solidFill>
              </a:rPr>
              <a:t>逻辑分层，精选行政楼、牌坊门等标志建筑辅助图形作为模块素材，采用分模块排版确保信息聚焦。</a:t>
            </a:r>
          </a:p>
          <a:p>
            <a:pPr indent="406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1740828767"/>
                </a:ext>
              </a:extLst>
            </a:pPr>
            <a:r>
              <a:rPr lang="zh-CN" altLang="en-US" sz="1600">
                <a:solidFill>
                  <a:srgbClr val="003E20"/>
                </a:solidFill>
              </a:rPr>
              <a:t>字体分级明确，采用常用、易替换字体，可替换为其他办公常用字体而不突兀。重点部分采用加粗字体突出，配合简洁图标实现快速阅读。为平衡专业性与观赏性，内容页顶部设置标题栏，添加华农建筑辅助底纹提升细节美感，所有图片均统一添加各式校徽，强调华农专属元素。</a:t>
            </a:r>
          </a:p>
          <a:p>
            <a:pPr indent="406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1740828767"/>
                </a:ext>
              </a:extLst>
            </a:pPr>
            <a:r>
              <a:rPr lang="zh-CN" altLang="en-US" sz="1600">
                <a:solidFill>
                  <a:srgbClr val="003E20"/>
                </a:solidFill>
              </a:rPr>
              <a:t>各张幻灯片均设计了不同的动画，与切换方式相配合，富有动感又不失专业性。</a:t>
            </a:r>
          </a:p>
          <a:p>
            <a:pPr indent="40640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xmlns="" val="200" checksum="1740828767"/>
                </a:ext>
              </a:extLst>
            </a:pPr>
            <a:r>
              <a:rPr lang="zh-CN" altLang="en-US" sz="1600">
                <a:solidFill>
                  <a:srgbClr val="003E20"/>
                </a:solidFill>
              </a:rPr>
              <a:t>通过清晰的内容层级、规范化的视觉元素和便捷的标题栏设计，体现</a:t>
            </a:r>
            <a:r>
              <a:rPr lang="en-US" altLang="zh-CN" sz="1600">
                <a:solidFill>
                  <a:srgbClr val="003E20"/>
                </a:solidFill>
              </a:rPr>
              <a:t>“</a:t>
            </a:r>
            <a:r>
              <a:rPr lang="zh-CN" altLang="en-US" sz="1600">
                <a:solidFill>
                  <a:srgbClr val="003E20"/>
                </a:solidFill>
              </a:rPr>
              <a:t>高效传达、直观呈现</a:t>
            </a:r>
            <a:r>
              <a:rPr lang="en-US" altLang="zh-CN" sz="1600">
                <a:solidFill>
                  <a:srgbClr val="003E20"/>
                </a:solidFill>
              </a:rPr>
              <a:t>”</a:t>
            </a:r>
            <a:r>
              <a:rPr lang="zh-CN" altLang="en-US" sz="1600">
                <a:solidFill>
                  <a:srgbClr val="003E20"/>
                </a:solidFill>
              </a:rPr>
              <a:t>的汇报型</a:t>
            </a:r>
            <a:r>
              <a:rPr lang="en-US" altLang="zh-CN" sz="1600">
                <a:solidFill>
                  <a:srgbClr val="003E20"/>
                </a:solidFill>
              </a:rPr>
              <a:t>PPT</a:t>
            </a:r>
            <a:r>
              <a:rPr lang="zh-CN" altLang="en-US" sz="1600">
                <a:solidFill>
                  <a:srgbClr val="003E20"/>
                </a:solidFill>
              </a:rPr>
              <a:t>定位。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6255" y="4550410"/>
            <a:ext cx="4370070" cy="20218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</p:spTree>
  </p:cSld>
  <p:clrMapOvr>
    <a:masterClrMapping/>
  </p:clrMapOvr>
  <p:transition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60000"/>
            <a:lum bright="-24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16200000">
            <a:off x="3015615" y="-2318385"/>
            <a:ext cx="6858000" cy="11496040"/>
          </a:xfrm>
          <a:prstGeom prst="rect">
            <a:avLst/>
          </a:prstGeom>
          <a:gradFill>
            <a:gsLst>
              <a:gs pos="14000">
                <a:schemeClr val="tx2">
                  <a:lumMod val="75000"/>
                  <a:lumOff val="25000"/>
                  <a:alpha val="0"/>
                </a:schemeClr>
              </a:gs>
              <a:gs pos="87000">
                <a:srgbClr val="007A4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696595" y="0"/>
            <a:ext cx="245110" cy="1156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-1266190" y="3117850"/>
            <a:ext cx="4169410" cy="2463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l"/>
            <a:r>
              <a:rPr lang="en-US" altLang="zh-CN" sz="1200" b="1" spc="300">
                <a:solidFill>
                  <a:srgbClr val="E5F1EC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South China Agricultural University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590290" y="5325745"/>
            <a:ext cx="7707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立足学科特点，实事求是、分类施策、精准发力，形成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“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农科更强、工科更精、文科更特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”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的学科发展新格局。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865235" y="661670"/>
            <a:ext cx="2710180" cy="315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dirty="0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HarmonyOS Sans SC" panose="00000500000000000000" charset="-122"/>
              </a:rPr>
              <a:t>01</a:t>
            </a:r>
          </a:p>
        </p:txBody>
      </p:sp>
      <p:sp>
        <p:nvSpPr>
          <p:cNvPr id="10" name="TextBox 28"/>
          <p:cNvSpPr txBox="1"/>
          <p:nvPr/>
        </p:nvSpPr>
        <p:spPr>
          <a:xfrm>
            <a:off x="8865235" y="3815080"/>
            <a:ext cx="2565400" cy="7683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rgbClr val="E5F1EC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  <a:sym typeface="+mn-ea"/>
              </a:rPr>
              <a:t>课题背景</a:t>
            </a:r>
            <a:endParaRPr lang="zh-CN" altLang="en-US" sz="4400" dirty="0">
              <a:solidFill>
                <a:srgbClr val="E5F1EC"/>
              </a:solidFill>
              <a:latin typeface="HarmonyOS Sans SC Black" panose="00000A00000000000000" charset="-122"/>
              <a:ea typeface="HarmonyOS Sans SC Black" panose="00000A00000000000000" charset="-122"/>
              <a:cs typeface="HarmonyOS Sans SC" panose="0000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523" y="222635"/>
            <a:ext cx="681502" cy="678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41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cxnSp>
        <p:nvCxnSpPr>
          <p:cNvPr id="10" name="Sonder5"/>
          <p:cNvCxnSpPr/>
          <p:nvPr/>
        </p:nvCxnSpPr>
        <p:spPr>
          <a:xfrm>
            <a:off x="515938" y="948741"/>
            <a:ext cx="11289982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课题背景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一段文字</a:t>
            </a:r>
          </a:p>
        </p:txBody>
      </p: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615440" y="1282700"/>
            <a:ext cx="8961120" cy="4622800"/>
            <a:chOff x="2544" y="2020"/>
            <a:chExt cx="14112" cy="7280"/>
          </a:xfrm>
        </p:grpSpPr>
        <p:sp>
          <p:nvSpPr>
            <p:cNvPr id="15" name="矩形标注 14"/>
            <p:cNvSpPr/>
            <p:nvPr/>
          </p:nvSpPr>
          <p:spPr>
            <a:xfrm flipH="1">
              <a:off x="2544" y="2020"/>
              <a:ext cx="14112" cy="7280"/>
            </a:xfrm>
            <a:prstGeom prst="wedgeRectCallout">
              <a:avLst>
                <a:gd name="adj1" fmla="val -34002"/>
                <a:gd name="adj2" fmla="val 57005"/>
              </a:avLst>
            </a:prstGeom>
            <a:pattFill prst="lgGrid">
              <a:fgClr>
                <a:srgbClr val="E5F1EC"/>
              </a:fgClr>
              <a:bgClr>
                <a:schemeClr val="bg1"/>
              </a:bgClr>
            </a:pattFill>
            <a:ln w="15875" cmpd="sng">
              <a:solidFill>
                <a:srgbClr val="9ACAB7">
                  <a:alpha val="91000"/>
                </a:srgbClr>
              </a:solidFill>
              <a:prstDash val="solid"/>
            </a:ln>
            <a:effectLst>
              <a:outerShdw blurRad="152400" dist="63500" dir="5400000" sx="102000" sy="102000" algn="tl" rotWithShape="0">
                <a:srgbClr val="007A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55" name="直接连接符 154"/>
            <p:cNvCxnSpPr/>
            <p:nvPr userDrawn="1"/>
          </p:nvCxnSpPr>
          <p:spPr>
            <a:xfrm>
              <a:off x="2568" y="3517"/>
              <a:ext cx="14088" cy="0"/>
            </a:xfrm>
            <a:prstGeom prst="line">
              <a:avLst/>
            </a:prstGeom>
            <a:ln w="28575" cap="rnd" cmpd="thickThin">
              <a:solidFill>
                <a:srgbClr val="9ACAB7"/>
              </a:solidFill>
              <a:prstDash val="solid"/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占位符 25"/>
          <p:cNvSpPr>
            <a:spLocks noGrp="1"/>
          </p:cNvSpPr>
          <p:nvPr/>
        </p:nvSpPr>
        <p:spPr>
          <a:xfrm>
            <a:off x="1961515" y="2346960"/>
            <a:ext cx="8397875" cy="3333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学校学科门类齐全，有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98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个本科专业，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13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个博士学位授权一级学科，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3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个博士专业学位类别，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30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个硕士学位授权一级学科，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21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个硕士专业学位类别。作物学入选国家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“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双一流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”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建设学科，获批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10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个广东省高水平大学建设计划重点建设学科。植物学与动物学、农业科学进入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ESI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全球排名前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1‰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；植物学与动物学、化学、农业科学、材料科学、环境科学与生态学、微生物学、生物学与生物化学、工程学、分子生物学与遗传学、免疫学、计算机科学、药理学与毒理学、社会科学总论（依被引次数排序）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13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个学科进入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ESI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全球排名前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1%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。农学和兽医学位列软科世界一流学科排名全球第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6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位、食品科学与工程位列全球第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20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位。农业与林学位列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QS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世界大学学科排名全球第</a:t>
            </a:r>
            <a:r>
              <a:rPr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41</a:t>
            </a:r>
            <a:r>
              <a:rPr lang="zh-CN" altLang="en-US" sz="160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位。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961515" y="1583055"/>
            <a:ext cx="8397875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indent="0" algn="ctr" fontAlgn="auto"/>
            <a:r>
              <a:rPr lang="zh-CN" altLang="en-US" sz="2400" b="1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请输入标题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754495" y="1471930"/>
            <a:ext cx="4823460" cy="4622800"/>
            <a:chOff x="10637" y="2318"/>
            <a:chExt cx="7596" cy="7280"/>
          </a:xfrm>
        </p:grpSpPr>
        <p:sp>
          <p:nvSpPr>
            <p:cNvPr id="3" name="矩形 2"/>
            <p:cNvSpPr/>
            <p:nvPr/>
          </p:nvSpPr>
          <p:spPr>
            <a:xfrm flipH="1">
              <a:off x="10637" y="2318"/>
              <a:ext cx="7595" cy="7280"/>
            </a:xfrm>
            <a:prstGeom prst="rect">
              <a:avLst/>
            </a:prstGeom>
            <a:pattFill prst="lgGrid">
              <a:fgClr>
                <a:srgbClr val="E5F1EC"/>
              </a:fgClr>
              <a:bgClr>
                <a:schemeClr val="bg1"/>
              </a:bgClr>
            </a:pattFill>
            <a:ln w="15875" cmpd="sng">
              <a:solidFill>
                <a:srgbClr val="9ACAB7">
                  <a:alpha val="91000"/>
                </a:srgbClr>
              </a:solidFill>
              <a:prstDash val="solid"/>
            </a:ln>
            <a:effectLst>
              <a:outerShdw blurRad="152400" dist="63500" dir="5400000" sx="102000" sy="102000" algn="tl" rotWithShape="0">
                <a:srgbClr val="007A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 userDrawn="1"/>
          </p:nvCxnSpPr>
          <p:spPr>
            <a:xfrm>
              <a:off x="10637" y="3645"/>
              <a:ext cx="7597" cy="0"/>
            </a:xfrm>
            <a:prstGeom prst="line">
              <a:avLst/>
            </a:prstGeom>
            <a:ln w="28575" cap="rnd" cmpd="thickThin">
              <a:solidFill>
                <a:srgbClr val="9ACAB7"/>
              </a:solidFill>
              <a:prstDash val="solid"/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608330" y="1471930"/>
            <a:ext cx="4823460" cy="4622800"/>
            <a:chOff x="958" y="2318"/>
            <a:chExt cx="7596" cy="7280"/>
          </a:xfrm>
        </p:grpSpPr>
        <p:sp>
          <p:nvSpPr>
            <p:cNvPr id="15" name="矩形 14"/>
            <p:cNvSpPr/>
            <p:nvPr/>
          </p:nvSpPr>
          <p:spPr>
            <a:xfrm flipH="1">
              <a:off x="958" y="2318"/>
              <a:ext cx="7595" cy="7280"/>
            </a:xfrm>
            <a:prstGeom prst="rect">
              <a:avLst/>
            </a:prstGeom>
            <a:pattFill prst="lgGrid">
              <a:fgClr>
                <a:srgbClr val="E5F1EC"/>
              </a:fgClr>
              <a:bgClr>
                <a:schemeClr val="bg1"/>
              </a:bgClr>
            </a:pattFill>
            <a:ln w="15875" cmpd="sng">
              <a:solidFill>
                <a:srgbClr val="9ACAB7">
                  <a:alpha val="91000"/>
                </a:srgbClr>
              </a:solidFill>
              <a:prstDash val="solid"/>
            </a:ln>
            <a:effectLst>
              <a:outerShdw blurRad="152400" dist="63500" dir="5400000" sx="102000" sy="102000" algn="tl" rotWithShape="0">
                <a:srgbClr val="007A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19" name="直接连接符 18"/>
            <p:cNvCxnSpPr/>
            <p:nvPr userDrawn="1"/>
          </p:nvCxnSpPr>
          <p:spPr>
            <a:xfrm>
              <a:off x="958" y="3645"/>
              <a:ext cx="7597" cy="0"/>
            </a:xfrm>
            <a:prstGeom prst="line">
              <a:avLst/>
            </a:prstGeom>
            <a:ln w="28575" cap="rnd" cmpd="thickThin">
              <a:solidFill>
                <a:srgbClr val="9ACAB7"/>
              </a:solidFill>
              <a:prstDash val="solid"/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onder5"/>
          <p:cNvCxnSpPr/>
          <p:nvPr/>
        </p:nvCxnSpPr>
        <p:spPr>
          <a:xfrm>
            <a:off x="515938" y="948741"/>
            <a:ext cx="11289982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6" name="文本占位符 25"/>
          <p:cNvSpPr>
            <a:spLocks noGrp="1"/>
          </p:cNvSpPr>
          <p:nvPr/>
        </p:nvSpPr>
        <p:spPr>
          <a:xfrm>
            <a:off x="878840" y="2497455"/>
            <a:ext cx="4283710" cy="3333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学校学科门类齐全，有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98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个本科专业，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13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个博士学位授权一级学科，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3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个博士专业学位类别，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30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个硕士学位授权一级学科，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21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个硕士专业学位类别。作物学入选国家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“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双一流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”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建设学科，获批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10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个广东省高水平大学建设计划重点建设学科。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78840" y="1732915"/>
            <a:ext cx="428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/>
            <a:r>
              <a:rPr lang="zh-CN" altLang="en-US" sz="2400" b="1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请输入副标题</a:t>
            </a:r>
          </a:p>
        </p:txBody>
      </p:sp>
      <p:sp>
        <p:nvSpPr>
          <p:cNvPr id="8" name="文本占位符 25"/>
          <p:cNvSpPr>
            <a:spLocks noGrp="1"/>
          </p:cNvSpPr>
          <p:nvPr/>
        </p:nvSpPr>
        <p:spPr>
          <a:xfrm>
            <a:off x="7024370" y="2497455"/>
            <a:ext cx="4283710" cy="3333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学校学科门类齐全，有98个本科专业，13个博士学位授权一级学科，3个博士专业学位类别，30个硕士学位授权一级学科，21个硕士专业学位类别。作物学入选国家“双一流”建设学科，获批10个广东省高水平大学建设计划重点建设学科。</a:t>
            </a:r>
            <a:endParaRPr lang="zh-CN" altLang="en-US">
              <a:solidFill>
                <a:srgbClr val="003E20"/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  <a:sym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025005" y="1732915"/>
            <a:ext cx="4283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/>
            <a:r>
              <a:rPr lang="zh-CN" altLang="en-US" sz="2400" b="1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请输入副标题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11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课题背景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两段文字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/>
      <p:bldP spid="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onder5"/>
          <p:cNvCxnSpPr/>
          <p:nvPr/>
        </p:nvCxnSpPr>
        <p:spPr>
          <a:xfrm>
            <a:off x="515938" y="948741"/>
            <a:ext cx="11289982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65" name="圆角矩形 64"/>
          <p:cNvSpPr/>
          <p:nvPr/>
        </p:nvSpPr>
        <p:spPr>
          <a:xfrm>
            <a:off x="8952865" y="2030095"/>
            <a:ext cx="2402205" cy="4083685"/>
          </a:xfrm>
          <a:prstGeom prst="roundRect">
            <a:avLst/>
          </a:prstGeom>
          <a:pattFill prst="lgGrid">
            <a:fgClr>
              <a:srgbClr val="E5F1EC"/>
            </a:fgClr>
            <a:bgClr>
              <a:schemeClr val="bg1"/>
            </a:bgClr>
          </a:pattFill>
          <a:ln w="15875" cmpd="sng">
            <a:solidFill>
              <a:srgbClr val="9ACAB7">
                <a:alpha val="91000"/>
              </a:srgbClr>
            </a:solidFill>
            <a:prstDash val="solid"/>
          </a:ln>
          <a:effectLst>
            <a:outerShdw blurRad="152400" dist="63500" dir="5400000" sx="102000" sy="102000" algn="tl" rotWithShape="0">
              <a:srgbClr val="007A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82735" y="2834640"/>
            <a:ext cx="10991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请输入</a:t>
            </a:r>
            <a:endParaRPr kumimoji="1" lang="en-US" altLang="zh-CN" sz="2400" b="1" dirty="0">
              <a:solidFill>
                <a:srgbClr val="A53E78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  <a:p>
            <a:r>
              <a:rPr kumimoji="1" lang="zh-CN" altLang="en-US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副标题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182735" y="3777615"/>
            <a:ext cx="19538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SzTx/>
              <a:buFontTx/>
            </a:pP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学校学科门类齐全，有</a:t>
            </a:r>
            <a:r>
              <a:rPr kumimoji="1"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98</a:t>
            </a: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个本科专业，</a:t>
            </a:r>
            <a:r>
              <a:rPr kumimoji="1"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13</a:t>
            </a: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个博士学位授权一级学科，</a:t>
            </a:r>
            <a:r>
              <a:rPr kumimoji="1"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3</a:t>
            </a: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个博士专业学位类别，</a:t>
            </a:r>
            <a:r>
              <a:rPr kumimoji="1"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30</a:t>
            </a: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个硕士学位授权一级学科，</a:t>
            </a:r>
            <a:r>
              <a:rPr kumimoji="1"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21</a:t>
            </a: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个硕士专业学位类别。</a:t>
            </a:r>
            <a:endParaRPr kumimoji="1" lang="zh-CN" altLang="en-US" sz="1400" dirty="0">
              <a:solidFill>
                <a:srgbClr val="003E20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  <a:p>
            <a:pPr algn="just"/>
            <a:endParaRPr kumimoji="1" lang="zh-CN" altLang="en-US" sz="1400" dirty="0">
              <a:solidFill>
                <a:srgbClr val="003E20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789940" y="1525270"/>
            <a:ext cx="2402205" cy="4083685"/>
          </a:xfrm>
          <a:prstGeom prst="roundRect">
            <a:avLst/>
          </a:prstGeom>
          <a:pattFill prst="lgGrid">
            <a:fgClr>
              <a:srgbClr val="E5F1EC"/>
            </a:fgClr>
            <a:bgClr>
              <a:schemeClr val="bg1"/>
            </a:bgClr>
          </a:pattFill>
          <a:ln w="15875" cmpd="sng">
            <a:solidFill>
              <a:srgbClr val="9ACAB7">
                <a:alpha val="91000"/>
              </a:srgbClr>
            </a:solidFill>
            <a:prstDash val="solid"/>
          </a:ln>
          <a:effectLst>
            <a:outerShdw blurRad="152400" dist="63500" dir="5400000" sx="102000" sy="102000" algn="tl" rotWithShape="0">
              <a:srgbClr val="007A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7905" y="1757045"/>
            <a:ext cx="5372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01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017905" y="2330450"/>
            <a:ext cx="10991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请输入</a:t>
            </a:r>
            <a:endParaRPr kumimoji="1" lang="en-US" altLang="zh-CN" sz="2400" b="1" dirty="0">
              <a:solidFill>
                <a:srgbClr val="A53E78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  <a:p>
            <a:r>
              <a:rPr kumimoji="1" lang="zh-CN" altLang="en-US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副标题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017905" y="3272790"/>
            <a:ext cx="19538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学校学科门类齐全，有98个本科专业，13个博士学位授权一级学科，3个博士专业学位类别，30个硕士学位授权一级学科，21个硕士专业学位类别。</a:t>
            </a:r>
            <a:endParaRPr kumimoji="1" lang="zh-CN" altLang="en-US" sz="1400" dirty="0">
              <a:solidFill>
                <a:srgbClr val="003E20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  <a:p>
            <a:pPr algn="just"/>
            <a:endParaRPr kumimoji="1" lang="zh-CN" altLang="en-US" sz="1400" dirty="0">
              <a:solidFill>
                <a:srgbClr val="003E20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3505835" y="2030095"/>
            <a:ext cx="2402205" cy="4083685"/>
          </a:xfrm>
          <a:prstGeom prst="roundRect">
            <a:avLst/>
          </a:prstGeom>
          <a:pattFill prst="lgGrid">
            <a:fgClr>
              <a:srgbClr val="E5F1EC"/>
            </a:fgClr>
            <a:bgClr>
              <a:schemeClr val="bg1"/>
            </a:bgClr>
          </a:pattFill>
          <a:ln w="15875" cmpd="sng">
            <a:solidFill>
              <a:srgbClr val="9ACAB7">
                <a:alpha val="91000"/>
              </a:srgbClr>
            </a:solidFill>
            <a:prstDash val="solid"/>
          </a:ln>
          <a:effectLst>
            <a:outerShdw blurRad="152400" dist="63500" dir="5400000" sx="102000" sy="102000" algn="tl" rotWithShape="0">
              <a:srgbClr val="007A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733800" y="2262505"/>
            <a:ext cx="5372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02</a:t>
            </a:r>
            <a:endParaRPr kumimoji="1" lang="en-US" altLang="zh-CN" sz="2400" dirty="0">
              <a:solidFill>
                <a:srgbClr val="A53E78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733800" y="2835275"/>
            <a:ext cx="10991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请输入</a:t>
            </a:r>
            <a:endParaRPr kumimoji="1" lang="en-US" altLang="zh-CN" sz="2400" b="1" dirty="0">
              <a:solidFill>
                <a:srgbClr val="A53E78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  <a:p>
            <a:r>
              <a:rPr kumimoji="1" lang="zh-CN" altLang="en-US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副标题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733800" y="3778250"/>
            <a:ext cx="19538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学校学科门类齐全，有98个本科专业，13个博士学位授权一级学科，3个博士专业学位类别，30个硕士学位授权一级学科，21个硕士专业学位类别。</a:t>
            </a:r>
            <a:endParaRPr kumimoji="1" lang="zh-CN" altLang="en-US" sz="1400" dirty="0">
              <a:solidFill>
                <a:srgbClr val="003E20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  <a:p>
            <a:pPr algn="just"/>
            <a:endParaRPr kumimoji="1" lang="zh-CN" altLang="en-US" sz="1400" dirty="0">
              <a:solidFill>
                <a:srgbClr val="003E20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6235065" y="1525270"/>
            <a:ext cx="2402205" cy="4083685"/>
          </a:xfrm>
          <a:prstGeom prst="roundRect">
            <a:avLst/>
          </a:prstGeom>
          <a:pattFill prst="lgGrid">
            <a:fgClr>
              <a:srgbClr val="E5F1EC"/>
            </a:fgClr>
            <a:bgClr>
              <a:schemeClr val="bg1"/>
            </a:bgClr>
          </a:pattFill>
          <a:ln w="15875" cmpd="sng">
            <a:solidFill>
              <a:srgbClr val="9ACAB7">
                <a:alpha val="91000"/>
              </a:srgbClr>
            </a:solidFill>
            <a:prstDash val="solid"/>
          </a:ln>
          <a:effectLst>
            <a:outerShdw blurRad="152400" dist="63500" dir="5400000" sx="102000" sy="102000" algn="tl" rotWithShape="0">
              <a:srgbClr val="007A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463030" y="1757045"/>
            <a:ext cx="5372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03</a:t>
            </a:r>
            <a:endParaRPr kumimoji="1" lang="en-US" altLang="zh-CN" sz="2400" dirty="0">
              <a:solidFill>
                <a:srgbClr val="A53E78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63030" y="2330450"/>
            <a:ext cx="10991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请输入</a:t>
            </a:r>
            <a:endParaRPr kumimoji="1" lang="en-US" altLang="zh-CN" sz="2400" b="1" dirty="0">
              <a:solidFill>
                <a:srgbClr val="A53E78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  <a:p>
            <a:r>
              <a:rPr kumimoji="1" lang="zh-CN" altLang="en-US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副标题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6463030" y="3272790"/>
            <a:ext cx="19538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SzTx/>
              <a:buFontTx/>
            </a:pP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学校学科门类齐全，有</a:t>
            </a:r>
            <a:r>
              <a:rPr kumimoji="1"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98</a:t>
            </a: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个本科专业，</a:t>
            </a:r>
            <a:r>
              <a:rPr kumimoji="1"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13</a:t>
            </a: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个博士学位授权一级学科，</a:t>
            </a:r>
            <a:r>
              <a:rPr kumimoji="1"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3</a:t>
            </a: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个博士专业学位类别，</a:t>
            </a:r>
            <a:r>
              <a:rPr kumimoji="1"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30</a:t>
            </a: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个硕士学位授权一级学科，</a:t>
            </a:r>
            <a:r>
              <a:rPr kumimoji="1" lang="en-US" altLang="zh-CN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21</a:t>
            </a:r>
            <a:r>
              <a:rPr kumimoji="1" lang="zh-CN" altLang="en-US" sz="1400" dirty="0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个硕士专业学位类别。</a:t>
            </a:r>
            <a:endParaRPr kumimoji="1" lang="zh-CN" altLang="en-US" sz="1400" dirty="0">
              <a:solidFill>
                <a:srgbClr val="003E20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  <a:p>
            <a:pPr algn="just"/>
            <a:endParaRPr kumimoji="1" lang="zh-CN" altLang="en-US" sz="1400" dirty="0">
              <a:solidFill>
                <a:srgbClr val="003E20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82735" y="2261870"/>
            <a:ext cx="5372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A53E78"/>
                </a:solidFill>
                <a:latin typeface="HarmonyOS Sans SC Medium" panose="00000600000000000000" charset="-122"/>
                <a:ea typeface="HarmonyOS Sans SC Medium" panose="00000600000000000000" charset="-122"/>
              </a:rPr>
              <a:t>04</a:t>
            </a:r>
            <a:endParaRPr kumimoji="1" lang="en-US" altLang="zh-CN" sz="2400" dirty="0">
              <a:solidFill>
                <a:srgbClr val="A53E78"/>
              </a:solidFill>
              <a:latin typeface="HarmonyOS Sans SC Medium" panose="00000600000000000000" charset="-122"/>
              <a:ea typeface="HarmonyOS Sans SC Medium" panose="0000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9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课题背景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四段文字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" grpId="0"/>
      <p:bldP spid="11" grpId="0"/>
      <p:bldP spid="27" grpId="0" animBg="1"/>
      <p:bldP spid="14" grpId="0"/>
      <p:bldP spid="16" grpId="0"/>
      <p:bldP spid="17" grpId="0"/>
      <p:bldP spid="40" grpId="0" animBg="1"/>
      <p:bldP spid="24" grpId="0"/>
      <p:bldP spid="25" grpId="0"/>
      <p:bldP spid="30" grpId="0"/>
      <p:bldP spid="60" grpId="0" animBg="1"/>
      <p:bldP spid="31" grpId="0"/>
      <p:bldP spid="32" grpId="0"/>
      <p:bldP spid="3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909945" y="4231640"/>
            <a:ext cx="5807075" cy="1940560"/>
            <a:chOff x="9307" y="6664"/>
            <a:chExt cx="9145" cy="3056"/>
          </a:xfrm>
        </p:grpSpPr>
        <p:sp>
          <p:nvSpPr>
            <p:cNvPr id="112" name="任意多边形: 形状 111"/>
            <p:cNvSpPr/>
            <p:nvPr userDrawn="1"/>
          </p:nvSpPr>
          <p:spPr bwMode="auto">
            <a:xfrm>
              <a:off x="9828" y="7548"/>
              <a:ext cx="8624" cy="2172"/>
            </a:xfrm>
            <a:prstGeom prst="roundRect">
              <a:avLst/>
            </a:prstGeom>
            <a:gradFill>
              <a:gsLst>
                <a:gs pos="0">
                  <a:srgbClr val="1A875B">
                    <a:alpha val="100000"/>
                  </a:srgbClr>
                </a:gs>
                <a:gs pos="80000">
                  <a:srgbClr val="007A49">
                    <a:alpha val="71000"/>
                  </a:srgbClr>
                </a:gs>
              </a:gsLst>
              <a:lin ang="0" scaled="0"/>
            </a:gradFill>
            <a:ln>
              <a:gradFill>
                <a:gsLst>
                  <a:gs pos="64000">
                    <a:srgbClr val="B2D7C8">
                      <a:alpha val="21000"/>
                    </a:srgbClr>
                  </a:gs>
                  <a:gs pos="21000">
                    <a:srgbClr val="007A49"/>
                  </a:gs>
                </a:gsLst>
                <a:lin ang="10800000" scaled="1"/>
              </a:gradFill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7" y="6664"/>
              <a:ext cx="2268" cy="2153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6240780" y="2545080"/>
            <a:ext cx="5951220" cy="1928495"/>
            <a:chOff x="9828" y="4008"/>
            <a:chExt cx="9372" cy="3037"/>
          </a:xfrm>
        </p:grpSpPr>
        <p:sp>
          <p:nvSpPr>
            <p:cNvPr id="111" name="任意多边形: 形状 110"/>
            <p:cNvSpPr/>
            <p:nvPr userDrawn="1"/>
          </p:nvSpPr>
          <p:spPr bwMode="auto">
            <a:xfrm>
              <a:off x="9828" y="4873"/>
              <a:ext cx="8624" cy="2172"/>
            </a:xfrm>
            <a:prstGeom prst="roundRect">
              <a:avLst/>
            </a:prstGeom>
            <a:gradFill>
              <a:gsLst>
                <a:gs pos="0">
                  <a:srgbClr val="1A875B">
                    <a:alpha val="100000"/>
                  </a:srgbClr>
                </a:gs>
                <a:gs pos="80000">
                  <a:srgbClr val="007A49">
                    <a:alpha val="71000"/>
                  </a:srgbClr>
                </a:gs>
              </a:gsLst>
              <a:lin ang="0" scaled="0"/>
            </a:gradFill>
            <a:ln>
              <a:gradFill>
                <a:gsLst>
                  <a:gs pos="64000">
                    <a:srgbClr val="B2D7C8">
                      <a:alpha val="21000"/>
                    </a:srgbClr>
                  </a:gs>
                  <a:gs pos="21000">
                    <a:srgbClr val="007A49"/>
                  </a:gs>
                </a:gsLst>
                <a:lin ang="10800000" scaled="1"/>
              </a:gradFill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32" y="4008"/>
              <a:ext cx="2268" cy="226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5909945" y="843915"/>
            <a:ext cx="5807075" cy="1931035"/>
            <a:chOff x="9307" y="1329"/>
            <a:chExt cx="9145" cy="3041"/>
          </a:xfrm>
        </p:grpSpPr>
        <p:sp>
          <p:nvSpPr>
            <p:cNvPr id="110" name="任意多边形: 形状 109"/>
            <p:cNvSpPr/>
            <p:nvPr userDrawn="1"/>
          </p:nvSpPr>
          <p:spPr bwMode="auto">
            <a:xfrm>
              <a:off x="9828" y="2198"/>
              <a:ext cx="8624" cy="2172"/>
            </a:xfrm>
            <a:prstGeom prst="roundRect">
              <a:avLst/>
            </a:prstGeom>
            <a:gradFill>
              <a:gsLst>
                <a:gs pos="0">
                  <a:srgbClr val="1A875B">
                    <a:alpha val="100000"/>
                  </a:srgbClr>
                </a:gs>
                <a:gs pos="80000">
                  <a:srgbClr val="007A49">
                    <a:alpha val="71000"/>
                  </a:srgbClr>
                </a:gs>
              </a:gsLst>
              <a:lin ang="0" scaled="0"/>
            </a:gradFill>
            <a:ln>
              <a:gradFill>
                <a:gsLst>
                  <a:gs pos="64000">
                    <a:srgbClr val="B2D7C8">
                      <a:alpha val="21000"/>
                    </a:srgbClr>
                  </a:gs>
                  <a:gs pos="21000">
                    <a:srgbClr val="007A49"/>
                  </a:gs>
                </a:gsLst>
                <a:lin ang="10800000" scaled="1"/>
              </a:gradFill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33" name="图片 3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307" y="1329"/>
              <a:ext cx="2268" cy="2293"/>
            </a:xfrm>
            <a:prstGeom prst="rect">
              <a:avLst/>
            </a:prstGeom>
          </p:spPr>
        </p:pic>
      </p:grpSp>
      <p:cxnSp>
        <p:nvCxnSpPr>
          <p:cNvPr id="10" name="Sonder5"/>
          <p:cNvCxnSpPr/>
          <p:nvPr/>
        </p:nvCxnSpPr>
        <p:spPr>
          <a:xfrm>
            <a:off x="515938" y="948741"/>
            <a:ext cx="11289982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608330" y="1395095"/>
            <a:ext cx="4822825" cy="4622800"/>
          </a:xfrm>
          <a:prstGeom prst="rect">
            <a:avLst/>
          </a:prstGeom>
          <a:pattFill prst="lgGrid">
            <a:fgClr>
              <a:srgbClr val="E5F1EC"/>
            </a:fgClr>
            <a:bgClr>
              <a:schemeClr val="bg1"/>
            </a:bgClr>
          </a:pattFill>
          <a:ln w="15875" cmpd="sng">
            <a:solidFill>
              <a:srgbClr val="9ACAB7">
                <a:alpha val="91000"/>
              </a:srgbClr>
            </a:solidFill>
            <a:prstDash val="solid"/>
          </a:ln>
          <a:effectLst>
            <a:outerShdw blurRad="152400" dist="63500" dir="5400000" sx="102000" sy="102000" algn="tl" rotWithShape="0">
              <a:srgbClr val="007A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文本占位符 25"/>
          <p:cNvSpPr>
            <a:spLocks noGrp="1"/>
          </p:cNvSpPr>
          <p:nvPr/>
        </p:nvSpPr>
        <p:spPr>
          <a:xfrm>
            <a:off x="878205" y="2039620"/>
            <a:ext cx="4283710" cy="3333750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buClrTx/>
              <a:buSzTx/>
              <a:buFontTx/>
            </a:pP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学校学科门类齐全，有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98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个本科专业，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13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个博士学位授权一级学科，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3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个博士专业学位类别，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30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个硕士学位授权一级学科，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21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个硕士专业学位类别。作物学入选国家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“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双一流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”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建设学科，获批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10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个广东省高水平大学建设计划重点建设学科。</a:t>
            </a:r>
          </a:p>
        </p:txBody>
      </p:sp>
      <p:sp>
        <p:nvSpPr>
          <p:cNvPr id="21" name="文本占位符 25"/>
          <p:cNvSpPr>
            <a:spLocks noGrp="1"/>
          </p:cNvSpPr>
          <p:nvPr/>
        </p:nvSpPr>
        <p:spPr>
          <a:xfrm>
            <a:off x="6577330" y="1650365"/>
            <a:ext cx="4803775" cy="89471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HarmonyOS Sans SC Medium" panose="00000600000000000000" charset="-122"/>
                <a:ea typeface="HarmonyOS Sans SC Medium" panose="00000600000000000000" charset="-122"/>
                <a:sym typeface="微软雅黑" panose="020B0503020204020204" charset="-122"/>
              </a:rPr>
              <a:t>提高站位，凝聚共识</a:t>
            </a:r>
          </a:p>
        </p:txBody>
      </p:sp>
      <p:sp>
        <p:nvSpPr>
          <p:cNvPr id="22" name="文本占位符 25"/>
          <p:cNvSpPr>
            <a:spLocks noGrp="1"/>
          </p:cNvSpPr>
          <p:nvPr/>
        </p:nvSpPr>
        <p:spPr>
          <a:xfrm>
            <a:off x="6577330" y="3336290"/>
            <a:ext cx="4803775" cy="89471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HarmonyOS Sans SC Medium" panose="00000600000000000000" charset="-122"/>
                <a:ea typeface="HarmonyOS Sans SC Medium" panose="00000600000000000000" charset="-122"/>
                <a:sym typeface="微软雅黑" panose="020B0503020204020204" charset="-122"/>
              </a:rPr>
              <a:t>加强领导，发扬民主</a:t>
            </a:r>
          </a:p>
        </p:txBody>
      </p:sp>
      <p:sp>
        <p:nvSpPr>
          <p:cNvPr id="23" name="文本占位符 25"/>
          <p:cNvSpPr>
            <a:spLocks noGrp="1"/>
          </p:cNvSpPr>
          <p:nvPr/>
        </p:nvSpPr>
        <p:spPr>
          <a:xfrm>
            <a:off x="6577330" y="5022850"/>
            <a:ext cx="4803775" cy="89471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marL="0" indent="0" algn="just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HarmonyOS Sans SC Medium" panose="00000600000000000000" charset="-122"/>
                <a:ea typeface="HarmonyOS Sans SC Medium" panose="00000600000000000000" charset="-122"/>
                <a:sym typeface="微软雅黑" panose="020B0503020204020204" charset="-122"/>
              </a:rPr>
              <a:t>分类发展，动态调整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7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课题背景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多段文字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:wedge/>
      </p:transition>
    </mc:Choice>
    <mc:Fallback xmlns="">
      <p:transition spd="slow" advTm="300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/>
      <p:bldP spid="21" grpId="0"/>
      <p:bldP spid="21" grpId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60000"/>
            <a:lum bright="-24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16200000">
            <a:off x="3016250" y="-2317750"/>
            <a:ext cx="6858635" cy="11495405"/>
          </a:xfrm>
          <a:prstGeom prst="rect">
            <a:avLst/>
          </a:prstGeom>
          <a:gradFill>
            <a:gsLst>
              <a:gs pos="14000">
                <a:schemeClr val="tx2">
                  <a:lumMod val="75000"/>
                  <a:lumOff val="25000"/>
                  <a:alpha val="0"/>
                </a:schemeClr>
              </a:gs>
              <a:gs pos="87000">
                <a:srgbClr val="007A49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696595" y="0"/>
            <a:ext cx="245110" cy="1156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文本框 7"/>
          <p:cNvSpPr txBox="1"/>
          <p:nvPr/>
        </p:nvSpPr>
        <p:spPr>
          <a:xfrm>
            <a:off x="3590290" y="5325745"/>
            <a:ext cx="7707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立足学科特点，实事求是、分类施策、精准发力，形成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“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农科更强、工科更精、文科更特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”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的学科发展新格局。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865235" y="661670"/>
            <a:ext cx="2710180" cy="315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dirty="0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HarmonyOS Sans SC" panose="00000500000000000000" charset="-122"/>
              </a:rPr>
              <a:t>02</a:t>
            </a:r>
          </a:p>
        </p:txBody>
      </p:sp>
      <p:sp>
        <p:nvSpPr>
          <p:cNvPr id="10" name="TextBox 28"/>
          <p:cNvSpPr txBox="1"/>
          <p:nvPr/>
        </p:nvSpPr>
        <p:spPr>
          <a:xfrm>
            <a:off x="8865235" y="3815080"/>
            <a:ext cx="2566035" cy="7683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zh-CN" altLang="en-US" sz="4400" dirty="0">
                <a:solidFill>
                  <a:srgbClr val="E5F1EC"/>
                </a:solidFill>
                <a:latin typeface="HarmonyOS Sans SC Black" panose="00000A00000000000000" charset="-122"/>
                <a:ea typeface="HarmonyOS Sans SC Black" panose="00000A00000000000000" charset="-122"/>
                <a:cs typeface="HarmonyOS Sans SC" panose="00000500000000000000" charset="-122"/>
                <a:sym typeface="+mn-ea"/>
              </a:rPr>
              <a:t>研究内容</a:t>
            </a:r>
            <a:endParaRPr lang="zh-CN" altLang="en-US" sz="4400" spc="300" dirty="0">
              <a:solidFill>
                <a:srgbClr val="E5F1EC"/>
              </a:solidFill>
              <a:latin typeface="HarmonyOS Sans SC Black" panose="00000A00000000000000" charset="-122"/>
              <a:ea typeface="HarmonyOS Sans SC Black" panose="00000A00000000000000" charset="-122"/>
              <a:cs typeface="HarmonyOS Sans SC" panose="00000500000000000000" charset="-122"/>
              <a:sym typeface="+mn-ea"/>
            </a:endParaRPr>
          </a:p>
        </p:txBody>
      </p:sp>
      <p:sp>
        <p:nvSpPr>
          <p:cNvPr id="3" name="TextBox 40"/>
          <p:cNvSpPr txBox="1"/>
          <p:nvPr/>
        </p:nvSpPr>
        <p:spPr>
          <a:xfrm rot="16200000">
            <a:off x="-1266190" y="3117850"/>
            <a:ext cx="4169410" cy="24638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l"/>
            <a:r>
              <a:rPr lang="en-US" altLang="zh-CN" sz="1200" b="1" spc="300">
                <a:solidFill>
                  <a:srgbClr val="E5F1EC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</a:rPr>
              <a:t>South China Agricultural University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523" y="222635"/>
            <a:ext cx="681502" cy="678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8" grpId="0"/>
      <p:bldP spid="9" grpId="0"/>
      <p:bldP spid="1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onder5"/>
          <p:cNvCxnSpPr/>
          <p:nvPr/>
        </p:nvCxnSpPr>
        <p:spPr>
          <a:xfrm>
            <a:off x="515938" y="948741"/>
            <a:ext cx="11289982" cy="0"/>
          </a:xfrm>
          <a:prstGeom prst="line">
            <a:avLst/>
          </a:prstGeom>
          <a:ln w="19050">
            <a:gradFill flip="none" rotWithShape="1">
              <a:gsLst>
                <a:gs pos="0">
                  <a:srgbClr val="B2D7C8">
                    <a:alpha val="21000"/>
                  </a:srgbClr>
                </a:gs>
                <a:gs pos="100000">
                  <a:srgbClr val="007A49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形状 12"/>
          <p:cNvSpPr/>
          <p:nvPr>
            <p:custDataLst>
              <p:tags r:id="rId1"/>
            </p:custDataLst>
          </p:nvPr>
        </p:nvSpPr>
        <p:spPr>
          <a:xfrm>
            <a:off x="0" y="6464698"/>
            <a:ext cx="12192000" cy="393302"/>
          </a:xfrm>
          <a:custGeom>
            <a:avLst/>
            <a:gdLst>
              <a:gd name="connsiteX0" fmla="*/ 12192000 w 12192000"/>
              <a:gd name="connsiteY0" fmla="*/ 0 h 909447"/>
              <a:gd name="connsiteX1" fmla="*/ 12192000 w 12192000"/>
              <a:gd name="connsiteY1" fmla="*/ 909447 h 909447"/>
              <a:gd name="connsiteX2" fmla="*/ 0 w 12192000"/>
              <a:gd name="connsiteY2" fmla="*/ 909447 h 909447"/>
              <a:gd name="connsiteX3" fmla="*/ 0 w 12192000"/>
              <a:gd name="connsiteY3" fmla="*/ 401788 h 909447"/>
              <a:gd name="connsiteX4" fmla="*/ 271475 w 12192000"/>
              <a:gd name="connsiteY4" fmla="*/ 389839 h 909447"/>
              <a:gd name="connsiteX5" fmla="*/ 8190271 w 12192000"/>
              <a:gd name="connsiteY5" fmla="*/ 639060 h 909447"/>
              <a:gd name="connsiteX6" fmla="*/ 12049480 w 12192000"/>
              <a:gd name="connsiteY6" fmla="*/ 34242 h 909447"/>
              <a:gd name="connsiteX0-1" fmla="*/ 12192000 w 12192000"/>
              <a:gd name="connsiteY0-2" fmla="*/ 0 h 909447"/>
              <a:gd name="connsiteX1-3" fmla="*/ 12192000 w 12192000"/>
              <a:gd name="connsiteY1-4" fmla="*/ 909447 h 909447"/>
              <a:gd name="connsiteX2-5" fmla="*/ 0 w 12192000"/>
              <a:gd name="connsiteY2-6" fmla="*/ 909447 h 909447"/>
              <a:gd name="connsiteX3-7" fmla="*/ 0 w 12192000"/>
              <a:gd name="connsiteY3-8" fmla="*/ 401788 h 909447"/>
              <a:gd name="connsiteX4-9" fmla="*/ 8190271 w 12192000"/>
              <a:gd name="connsiteY4-10" fmla="*/ 639060 h 909447"/>
              <a:gd name="connsiteX5-11" fmla="*/ 12049480 w 12192000"/>
              <a:gd name="connsiteY5-12" fmla="*/ 34242 h 909447"/>
              <a:gd name="connsiteX6-13" fmla="*/ 12192000 w 12192000"/>
              <a:gd name="connsiteY6-14" fmla="*/ 0 h 909447"/>
              <a:gd name="connsiteX0-15" fmla="*/ 12192000 w 12192000"/>
              <a:gd name="connsiteY0-16" fmla="*/ 0 h 909447"/>
              <a:gd name="connsiteX1-17" fmla="*/ 12192000 w 12192000"/>
              <a:gd name="connsiteY1-18" fmla="*/ 909447 h 909447"/>
              <a:gd name="connsiteX2-19" fmla="*/ 0 w 12192000"/>
              <a:gd name="connsiteY2-20" fmla="*/ 909447 h 909447"/>
              <a:gd name="connsiteX3-21" fmla="*/ 0 w 12192000"/>
              <a:gd name="connsiteY3-22" fmla="*/ 401788 h 909447"/>
              <a:gd name="connsiteX4-23" fmla="*/ 12049480 w 12192000"/>
              <a:gd name="connsiteY4-24" fmla="*/ 34242 h 909447"/>
              <a:gd name="connsiteX5-25" fmla="*/ 12192000 w 12192000"/>
              <a:gd name="connsiteY5-26" fmla="*/ 0 h 909447"/>
              <a:gd name="connsiteX0-27" fmla="*/ 12192000 w 12192000"/>
              <a:gd name="connsiteY0-28" fmla="*/ 0 h 909447"/>
              <a:gd name="connsiteX1-29" fmla="*/ 12192000 w 12192000"/>
              <a:gd name="connsiteY1-30" fmla="*/ 909447 h 909447"/>
              <a:gd name="connsiteX2-31" fmla="*/ 0 w 12192000"/>
              <a:gd name="connsiteY2-32" fmla="*/ 909447 h 909447"/>
              <a:gd name="connsiteX3-33" fmla="*/ 0 w 12192000"/>
              <a:gd name="connsiteY3-34" fmla="*/ 401788 h 909447"/>
              <a:gd name="connsiteX4-35" fmla="*/ 12192000 w 12192000"/>
              <a:gd name="connsiteY4-36" fmla="*/ 0 h 909447"/>
              <a:gd name="connsiteX0-37" fmla="*/ 12192000 w 12192000"/>
              <a:gd name="connsiteY0-38" fmla="*/ 0 h 909447"/>
              <a:gd name="connsiteX1-39" fmla="*/ 12192000 w 12192000"/>
              <a:gd name="connsiteY1-40" fmla="*/ 909447 h 909447"/>
              <a:gd name="connsiteX2-41" fmla="*/ 0 w 12192000"/>
              <a:gd name="connsiteY2-42" fmla="*/ 909447 h 909447"/>
              <a:gd name="connsiteX3-43" fmla="*/ 0 w 12192000"/>
              <a:gd name="connsiteY3-44" fmla="*/ 401788 h 909447"/>
              <a:gd name="connsiteX4-45" fmla="*/ 12192000 w 12192000"/>
              <a:gd name="connsiteY4-46" fmla="*/ 0 h 909447"/>
              <a:gd name="connsiteX0-47" fmla="*/ 12192000 w 12192000"/>
              <a:gd name="connsiteY0-48" fmla="*/ 0 h 909447"/>
              <a:gd name="connsiteX1-49" fmla="*/ 12192000 w 12192000"/>
              <a:gd name="connsiteY1-50" fmla="*/ 909447 h 909447"/>
              <a:gd name="connsiteX2-51" fmla="*/ 0 w 12192000"/>
              <a:gd name="connsiteY2-52" fmla="*/ 909447 h 909447"/>
              <a:gd name="connsiteX3-53" fmla="*/ 0 w 12192000"/>
              <a:gd name="connsiteY3-54" fmla="*/ 401788 h 909447"/>
              <a:gd name="connsiteX4-55" fmla="*/ 12192000 w 12192000"/>
              <a:gd name="connsiteY4-56" fmla="*/ 0 h 909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909447">
                <a:moveTo>
                  <a:pt x="12192000" y="0"/>
                </a:moveTo>
                <a:lnTo>
                  <a:pt x="12192000" y="909447"/>
                </a:lnTo>
                <a:lnTo>
                  <a:pt x="0" y="909447"/>
                </a:lnTo>
                <a:lnTo>
                  <a:pt x="0" y="401788"/>
                </a:lnTo>
                <a:cubicBezTo>
                  <a:pt x="2540000" y="700478"/>
                  <a:pt x="6289368" y="812355"/>
                  <a:pt x="121920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475095" y="3907790"/>
            <a:ext cx="5440045" cy="2133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base">
              <a:lnSpc>
                <a:spcPct val="150000"/>
              </a:lnSpc>
            </a:pP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学校学科门类齐全，有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98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个本科专业，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13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个博士学位授权一级学科，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3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个博士专业学位类别，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30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个硕士学位授权一级学科，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21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个硕士专业学位类别。作物学入选国家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“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双一流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”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建设学科，获批</a:t>
            </a:r>
            <a:r>
              <a:rPr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10</a:t>
            </a:r>
            <a:r>
              <a:rPr lang="zh-CN" altLang="en-US">
                <a:solidFill>
                  <a:srgbClr val="003E20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" panose="00000500000000000000" charset="-122"/>
                <a:sym typeface="微软雅黑" panose="020B0503020204020204" charset="-122"/>
              </a:rPr>
              <a:t>个广东省高水平大学建设计划重点建设学科。</a:t>
            </a:r>
            <a:endParaRPr lang="zh-CN" altLang="en-US" dirty="0">
              <a:solidFill>
                <a:srgbClr val="007A49"/>
              </a:solidFill>
              <a:latin typeface="HarmonyOS Sans SC" panose="00000500000000000000" charset="-122"/>
              <a:ea typeface="HarmonyOS Sans SC" panose="00000500000000000000" charset="-122"/>
              <a:cs typeface="HarmonyOS Sans SC" panose="0000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75730" y="3201035"/>
            <a:ext cx="5439410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000" b="1">
                <a:solidFill>
                  <a:srgbClr val="007A49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 Black" panose="00000A00000000000000" charset="-122"/>
              </a:rPr>
              <a:t>请输入总结性的一句话，</a:t>
            </a:r>
          </a:p>
          <a:p>
            <a:pPr algn="just"/>
            <a:r>
              <a:rPr lang="zh-CN" sz="2000" b="1">
                <a:solidFill>
                  <a:srgbClr val="007A49"/>
                </a:solidFill>
                <a:latin typeface="HarmonyOS Sans SC" panose="00000500000000000000" charset="-122"/>
                <a:ea typeface="HarmonyOS Sans SC" panose="00000500000000000000" charset="-122"/>
                <a:cs typeface="HarmonyOS Sans SC Black" panose="00000A00000000000000" charset="-122"/>
              </a:rPr>
              <a:t>文字过多可进行自动换行或重新排列</a:t>
            </a:r>
          </a:p>
        </p:txBody>
      </p:sp>
      <p:pic>
        <p:nvPicPr>
          <p:cNvPr id="5" name="图片 4" descr="15651684034548_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6255" y="1824990"/>
            <a:ext cx="5870575" cy="421767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 flipH="1">
            <a:off x="974090" y="1824990"/>
            <a:ext cx="5413375" cy="4218305"/>
          </a:xfrm>
          <a:prstGeom prst="rect">
            <a:avLst/>
          </a:prstGeom>
          <a:gradFill>
            <a:gsLst>
              <a:gs pos="0">
                <a:srgbClr val="1A875B">
                  <a:alpha val="70000"/>
                </a:srgbClr>
              </a:gs>
              <a:gs pos="80000">
                <a:srgbClr val="007A49">
                  <a:alpha val="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337810" y="1736090"/>
            <a:ext cx="6468110" cy="11544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dist"/>
            <a:r>
              <a:rPr lang="zh-CN" altLang="en-US" sz="7200" dirty="0">
                <a:gradFill>
                  <a:gsLst>
                    <a:gs pos="19000">
                      <a:srgbClr val="F6EBF1"/>
                    </a:gs>
                    <a:gs pos="83000">
                      <a:srgbClr val="AE5185"/>
                    </a:gs>
                  </a:gsLst>
                  <a:lin scaled="1"/>
                </a:gradFill>
                <a:latin typeface="HarmonyOS Sans SC Medium" panose="00000600000000000000" charset="-122"/>
                <a:ea typeface="HarmonyOS Sans SC Medium" panose="00000600000000000000" charset="-122"/>
                <a:cs typeface="HarmonyOS Sans SC" panose="00000500000000000000" charset="-122"/>
              </a:rPr>
              <a:t>请输入标题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910" y="-1097280"/>
            <a:ext cx="3636092" cy="2045696"/>
          </a:xfrm>
          <a:prstGeom prst="rect">
            <a:avLst/>
          </a:prstGeom>
        </p:spPr>
      </p:pic>
      <p:sp>
        <p:nvSpPr>
          <p:cNvPr id="3" name="Sonder4"/>
          <p:cNvSpPr txBox="1"/>
          <p:nvPr/>
        </p:nvSpPr>
        <p:spPr>
          <a:xfrm>
            <a:off x="1242695" y="321310"/>
            <a:ext cx="6833870" cy="6273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5400">
                <a:solidFill>
                  <a:srgbClr val="009845"/>
                </a:solidFill>
                <a:effectLst>
                  <a:outerShdw blurRad="76200" dist="38100" dir="2700000" algn="tl" rotWithShape="0">
                    <a:srgbClr val="009845">
                      <a:alpha val="30000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  <a:cs typeface="OPPOSans H" panose="00020600040101010101" pitchFamily="18" charset="-122"/>
              </a:defRPr>
            </a:lvl1pPr>
          </a:lstStyle>
          <a:p>
            <a:pPr algn="l"/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研究内容</a:t>
            </a:r>
            <a:r>
              <a:rPr lang="en-US" altLang="zh-CN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——</a:t>
            </a:r>
            <a:r>
              <a:rPr lang="zh-CN" altLang="en-US" sz="3600" dirty="0">
                <a:solidFill>
                  <a:srgbClr val="007A49"/>
                </a:solidFill>
                <a:latin typeface="HarmonyOS Sans SC Medium" panose="00000600000000000000" charset="-122"/>
                <a:ea typeface="HarmonyOS Sans SC Medium" panose="00000600000000000000" charset="-122"/>
                <a:cs typeface="HarmonyOS Sans SC Medium" panose="00000600000000000000" charset="-122"/>
                <a:sym typeface="汉仪许静行楷W" panose="00020600040101010101" charset="-122"/>
              </a:rPr>
              <a:t>一张图片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l="439" t="-2742" r="68158" b="1567"/>
          <a:stretch>
            <a:fillRect/>
          </a:stretch>
        </p:blipFill>
        <p:spPr>
          <a:xfrm>
            <a:off x="516255" y="292735"/>
            <a:ext cx="726440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99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7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0192695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  <p:tag name="KSO_WM_UNIT_PLACING_PICTURE_USER_VIEWPORT" val="{&quot;height&quot;:1716,&quot;width&quot;:378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5.05,&quot;left&quot;:43.75,&quot;top&quot;:129.35,&quot;width&quot;:878.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5.05,&quot;left&quot;:43.75,&quot;top&quot;:129.35,&quot;width&quot;:878.3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5.05,&quot;left&quot;:43.75,&quot;top&quot;:129.35,&quot;width&quot;:878.3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5.05,&quot;left&quot;:43.75,&quot;top&quot;:129.35,&quot;width&quot;:878.3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5.05,&quot;left&quot;:43.75,&quot;top&quot;:129.35,&quot;width&quot;:878.3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5.05,&quot;left&quot;:43.75,&quot;top&quot;:129.35,&quot;width&quot;:878.3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1_1_3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1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8.8000061035156,&quot;left&quot;:78.95,&quot;top&quot;:129.4999969482422,&quot;width&quot;:953.625039370078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6,7,6,7,6,7]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1_2_3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2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8.8000061035156,&quot;left&quot;:78.95,&quot;top&quot;:129.4999969482422,&quot;width&quot;:953.6250393700786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6"/>
  <p:tag name="KSO_WM_DIAGRAM_USE_COLOR_VALUE" val="{&quot;color_scheme&quot;:1,&quot;color_type&quot;:1,&quot;theme_color_indexes&quot;:[6,7,6,7,6,7]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a*1_2_2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a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8.8000061035156,&quot;left&quot;:78.95,&quot;top&quot;:129.4999969482422,&quot;width&quot;:953.625039370078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4"/>
  <p:tag name="KSO_WM_UNIT_PRESET_TEXT" val="添加标题"/>
  <p:tag name="KSO_WM_UNIT_FILL_TYPE" val="1"/>
  <p:tag name="KSO_WM_UNIT_FILL_FORE_SCHEMECOLOR_INDEX" val="6"/>
  <p:tag name="KSO_WM_UNIT_FILL_FORE_SCHEMECOLOR_INDEX_BRIGHTNESS" val="0"/>
  <p:tag name="KSO_WM_UNIT_TEXT_TYPE" val="1"/>
  <p:tag name="KSO_WM_DIAGRAM_USE_COLOR_VALUE" val="{&quot;color_scheme&quot;:1,&quot;color_type&quot;:1,&quot;theme_color_indexes&quot;:[6,7,6,7,6,7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1_1_3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1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8.8000061035156,&quot;left&quot;:78.95,&quot;top&quot;:129.4999969482422,&quot;width&quot;:953.625039370078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6,7,6,7,6,7]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a*1_2_2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a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8.8000061035156,&quot;left&quot;:78.95,&quot;top&quot;:129.4999969482422,&quot;width&quot;:953.625039370078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4"/>
  <p:tag name="KSO_WM_UNIT_PRESET_TEXT" val="添加标题"/>
  <p:tag name="KSO_WM_UNIT_FILL_TYPE" val="1"/>
  <p:tag name="KSO_WM_UNIT_FILL_FORE_SCHEMECOLOR_INDEX" val="6"/>
  <p:tag name="KSO_WM_UNIT_FILL_FORE_SCHEMECOLOR_INDEX_BRIGHTNESS" val="0"/>
  <p:tag name="KSO_WM_UNIT_TEXT_TYPE" val="1"/>
  <p:tag name="KSO_WM_DIAGRAM_USE_COLOR_VALUE" val="{&quot;color_scheme&quot;:1,&quot;color_type&quot;:1,&quot;theme_color_indexes&quot;:[6,7,6,7,6,7]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1_2_3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2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8.8000061035156,&quot;left&quot;:78.95,&quot;top&quot;:129.4999969482422,&quot;width&quot;:953.6250393700786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6"/>
  <p:tag name="KSO_WM_DIAGRAM_USE_COLOR_VALUE" val="{&quot;color_scheme&quot;:1,&quot;color_type&quot;:1,&quot;theme_color_indexes&quot;:[6,7,6,7,6,7]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a*1_2_2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a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8.8000061035156,&quot;left&quot;:78.95,&quot;top&quot;:129.4999969482422,&quot;width&quot;:953.625039370078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4"/>
  <p:tag name="KSO_WM_UNIT_PRESET_TEXT" val="添加标题"/>
  <p:tag name="KSO_WM_UNIT_FILL_TYPE" val="1"/>
  <p:tag name="KSO_WM_UNIT_FILL_FORE_SCHEMECOLOR_INDEX" val="6"/>
  <p:tag name="KSO_WM_UNIT_FILL_FORE_SCHEMECOLOR_INDEX_BRIGHTNESS" val="0"/>
  <p:tag name="KSO_WM_UNIT_TEXT_TYPE" val="1"/>
  <p:tag name="KSO_WM_DIAGRAM_USE_COLOR_VALUE" val="{&quot;color_scheme&quot;:1,&quot;color_type&quot;:1,&quot;theme_color_indexes&quot;:[6,7,6,7,6,7]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i*1_1_3"/>
  <p:tag name="KSO_WM_TEMPLATE_CATEGORY" val="diagram"/>
  <p:tag name="KSO_WM_TEMPLATE_INDEX" val="20230939"/>
  <p:tag name="KSO_WM_UNIT_LAYERLEVEL" val="1_1_1"/>
  <p:tag name="KSO_WM_TAG_VERSION" val="3.0"/>
  <p:tag name="KSO_WM_UNIT_TYPE" val="m_h_i"/>
  <p:tag name="KSO_WM_UNIT_INDEX" val="1_1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8.8000061035156,&quot;left&quot;:78.95,&quot;top&quot;:129.4999969482422,&quot;width&quot;:953.625039370078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6,7,6,7,6,7]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a*1_2_2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a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8.8000061035156,&quot;left&quot;:78.95,&quot;top&quot;:129.4999969482422,&quot;width&quot;:953.625039370078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4"/>
  <p:tag name="KSO_WM_UNIT_PRESET_TEXT" val="添加标题"/>
  <p:tag name="KSO_WM_UNIT_FILL_TYPE" val="1"/>
  <p:tag name="KSO_WM_UNIT_FILL_FORE_SCHEMECOLOR_INDEX" val="6"/>
  <p:tag name="KSO_WM_UNIT_FILL_FORE_SCHEMECOLOR_INDEX_BRIGHTNESS" val="0"/>
  <p:tag name="KSO_WM_UNIT_TEXT_TYPE" val="1"/>
  <p:tag name="KSO_WM_DIAGRAM_USE_COLOR_VALUE" val="{&quot;color_scheme&quot;:1,&quot;color_type&quot;:1,&quot;theme_color_indexes&quot;:[6,7,6,7,6,7]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5*m_h_a*1_2_2"/>
  <p:tag name="KSO_WM_TEMPLATE_CATEGORY" val="diagram"/>
  <p:tag name="KSO_WM_TEMPLATE_INDEX" val="20230939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TYPE" val="m_h_a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88.8000061035156,&quot;left&quot;:78.95,&quot;top&quot;:129.4999969482422,&quot;width&quot;:953.625039370078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4"/>
  <p:tag name="KSO_WM_UNIT_PRESET_TEXT" val="添加标题"/>
  <p:tag name="KSO_WM_UNIT_FILL_TYPE" val="1"/>
  <p:tag name="KSO_WM_UNIT_FILL_FORE_SCHEMECOLOR_INDEX" val="6"/>
  <p:tag name="KSO_WM_UNIT_FILL_FORE_SCHEMECOLOR_INDEX_BRIGHTNESS" val="0"/>
  <p:tag name="KSO_WM_UNIT_TEXT_TYPE" val="1"/>
  <p:tag name="KSO_WM_DIAGRAM_USE_COLOR_VALUE" val="{&quot;color_scheme&quot;:1,&quot;color_type&quot;:1,&quot;theme_color_indexes&quot;:[6,7,6,7,6,7]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1995</Words>
  <Application>Microsoft Office PowerPoint</Application>
  <PresentationFormat>宽屏</PresentationFormat>
  <Paragraphs>132</Paragraphs>
  <Slides>21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华文行楷</vt:lpstr>
      <vt:lpstr>HarmonyOS Sans SC Medium</vt:lpstr>
      <vt:lpstr>Calibri</vt:lpstr>
      <vt:lpstr>HarmonyOS Sans SC Black</vt:lpstr>
      <vt:lpstr>方正姚体</vt:lpstr>
      <vt:lpstr>HarmonyOS Sans SC</vt:lpstr>
      <vt:lpstr>Wingdings</vt:lpstr>
      <vt:lpstr>微软雅黑</vt:lpstr>
      <vt:lpstr>Franklin Gothic Medium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pangzi zi</cp:lastModifiedBy>
  <cp:revision>174</cp:revision>
  <dcterms:created xsi:type="dcterms:W3CDTF">2019-06-19T02:08:00Z</dcterms:created>
  <dcterms:modified xsi:type="dcterms:W3CDTF">2025-06-18T00:39:07Z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353C309E5C0043E0B5F0388BC9253163_13</vt:lpwstr>
  </property>
</Properties>
</file>